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83" r:id="rId6"/>
    <p:sldId id="260" r:id="rId7"/>
    <p:sldId id="272" r:id="rId8"/>
    <p:sldId id="268" r:id="rId9"/>
    <p:sldId id="273" r:id="rId10"/>
    <p:sldId id="269" r:id="rId11"/>
    <p:sldId id="313" r:id="rId12"/>
    <p:sldId id="315" r:id="rId13"/>
    <p:sldId id="274" r:id="rId14"/>
    <p:sldId id="275" r:id="rId15"/>
    <p:sldId id="276" r:id="rId16"/>
    <p:sldId id="261" r:id="rId17"/>
    <p:sldId id="308" r:id="rId18"/>
    <p:sldId id="309" r:id="rId19"/>
    <p:sldId id="310" r:id="rId20"/>
    <p:sldId id="305" r:id="rId21"/>
    <p:sldId id="263" r:id="rId22"/>
    <p:sldId id="311" r:id="rId23"/>
    <p:sldId id="270" r:id="rId24"/>
    <p:sldId id="292" r:id="rId25"/>
    <p:sldId id="277" r:id="rId26"/>
    <p:sldId id="293" r:id="rId27"/>
    <p:sldId id="295" r:id="rId28"/>
    <p:sldId id="318" r:id="rId29"/>
    <p:sldId id="312" r:id="rId30"/>
    <p:sldId id="316" r:id="rId31"/>
    <p:sldId id="317" r:id="rId32"/>
    <p:sldId id="296" r:id="rId33"/>
    <p:sldId id="285" r:id="rId34"/>
    <p:sldId id="297" r:id="rId35"/>
    <p:sldId id="319" r:id="rId36"/>
    <p:sldId id="294" r:id="rId37"/>
    <p:sldId id="320" r:id="rId38"/>
    <p:sldId id="321" r:id="rId39"/>
    <p:sldId id="322" r:id="rId40"/>
    <p:sldId id="302" r:id="rId41"/>
    <p:sldId id="278" r:id="rId42"/>
    <p:sldId id="286" r:id="rId43"/>
    <p:sldId id="287" r:id="rId44"/>
    <p:sldId id="288" r:id="rId45"/>
    <p:sldId id="289" r:id="rId46"/>
    <p:sldId id="290" r:id="rId47"/>
    <p:sldId id="300" r:id="rId48"/>
    <p:sldId id="307" r:id="rId49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57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1"/>
  </p:normalViewPr>
  <p:slideViewPr>
    <p:cSldViewPr snapToGrid="0" snapToObjects="1">
      <p:cViewPr varScale="1">
        <p:scale>
          <a:sx n="107" d="100"/>
          <a:sy n="107" d="100"/>
        </p:scale>
        <p:origin x="176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zh-TW"/>
              <a:t> </a:t>
            </a:r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5694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7967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48664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7954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5904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5391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1939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0314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91365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05281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7453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75C9-43B5-B240-AA57-0FF99768AE20}" type="datetimeFigureOut">
              <a:rPr kumimoji="1" lang="zh-TW" altLang="en-US" smtClean="0"/>
              <a:t>2021/11/7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6AF96-4F89-844B-9C8E-2B893665B0A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7541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69650" y="2208331"/>
            <a:ext cx="7772400" cy="1470025"/>
          </a:xfrm>
        </p:spPr>
        <p:txBody>
          <a:bodyPr>
            <a:normAutofit/>
          </a:bodyPr>
          <a:lstStyle/>
          <a:p>
            <a:r>
              <a:rPr kumimoji="1" lang="zh-TW" altLang="en-US" dirty="0"/>
              <a:t>屏東縣ＯＯ國高中小</a:t>
            </a:r>
            <a:br>
              <a:rPr kumimoji="1" lang="en-US" altLang="zh-TW" dirty="0"/>
            </a:br>
            <a:r>
              <a:rPr kumimoji="1" lang="en-US" altLang="zh-TW" dirty="0"/>
              <a:t>110</a:t>
            </a:r>
            <a:r>
              <a:rPr kumimoji="1" lang="zh-TW" altLang="en-US" dirty="0"/>
              <a:t>學年度期末成果報告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85800" y="472008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dirty="0"/>
              <a:t>報告人：職名稱</a:t>
            </a:r>
            <a:endParaRPr kumimoji="1" lang="en-US" altLang="zh-TW" dirty="0"/>
          </a:p>
          <a:p>
            <a:r>
              <a:rPr kumimoji="1" lang="zh-TW" altLang="en-US" dirty="0"/>
              <a:t>日期：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685799" y="197916"/>
            <a:ext cx="8008119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>
                <a:solidFill>
                  <a:srgbClr val="FF0000"/>
                </a:solidFill>
              </a:rPr>
              <a:t>建議後續每張ＰＰＴ都要有校名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15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18350"/>
            <a:ext cx="8331200" cy="4900175"/>
          </a:xfrm>
        </p:spPr>
        <p:txBody>
          <a:bodyPr>
            <a:normAutofit fontScale="90000"/>
          </a:bodyPr>
          <a:lstStyle/>
          <a:p>
            <a:pPr algn="l"/>
            <a:r>
              <a:rPr kumimoji="1" lang="zh-TW" altLang="en-US" b="1" dirty="0">
                <a:solidFill>
                  <a:srgbClr val="0000FF"/>
                </a:solidFill>
              </a:rPr>
              <a:t>歷年健康檢查數據</a:t>
            </a:r>
            <a:r>
              <a:rPr kumimoji="1" lang="zh-TW" altLang="en-US" dirty="0">
                <a:solidFill>
                  <a:srgbClr val="FF0000"/>
                </a:solidFill>
              </a:rPr>
              <a:t>～與上傳要一致</a:t>
            </a:r>
            <a:br>
              <a:rPr kumimoji="1" lang="en-US" altLang="zh-TW" dirty="0"/>
            </a:br>
            <a:r>
              <a:rPr kumimoji="1" lang="zh-TW" altLang="en-US" dirty="0"/>
              <a:t>三、體位數據</a:t>
            </a:r>
            <a:br>
              <a:rPr kumimoji="1" lang="en-US" altLang="zh-TW" dirty="0"/>
            </a:br>
            <a:r>
              <a:rPr kumimoji="1" lang="zh-TW" altLang="en-US" dirty="0"/>
              <a:t>＊上下學期都要呈現</a:t>
            </a:r>
            <a:br>
              <a:rPr kumimoji="1" lang="en-US" altLang="zh-TW" dirty="0"/>
            </a:br>
            <a:r>
              <a:rPr kumimoji="1" lang="zh-TW" altLang="en-US" dirty="0"/>
              <a:t>＊國小呈現六年、國高中三年</a:t>
            </a:r>
            <a:br>
              <a:rPr kumimoji="1" lang="en-US" altLang="zh-TW" dirty="0"/>
            </a:br>
            <a:r>
              <a:rPr kumimoji="1" lang="zh-TW" altLang="en-US" dirty="0"/>
              <a:t>＊要同母群評比</a:t>
            </a:r>
            <a:br>
              <a:rPr kumimoji="1" lang="en-US" altLang="zh-TW" dirty="0"/>
            </a:br>
            <a:r>
              <a:rPr kumimoji="1" lang="zh-TW" altLang="en-US" dirty="0"/>
              <a:t>＊呈現參考如下張ＰＰＴ、務必要有</a:t>
            </a:r>
            <a:br>
              <a:rPr kumimoji="1" lang="en-US" altLang="zh-TW" dirty="0"/>
            </a:br>
            <a:r>
              <a:rPr kumimoji="1" lang="en-US" altLang="zh-TW" dirty="0"/>
              <a:t>    110</a:t>
            </a:r>
            <a:r>
              <a:rPr kumimoji="1" lang="zh-TW" altLang="en-US" dirty="0"/>
              <a:t>數據～</a:t>
            </a:r>
            <a:r>
              <a:rPr kumimoji="1" lang="zh-TW" altLang="en-US" dirty="0">
                <a:solidFill>
                  <a:srgbClr val="FF0000"/>
                </a:solidFill>
              </a:rPr>
              <a:t>要含屏東縣、全國數據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27156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710539-2462-B847-B8B5-3AF8A8FFD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9FA9660-324C-1640-94C6-92F2F81B4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>
                <a:solidFill>
                  <a:srgbClr val="7030A0"/>
                </a:solidFill>
              </a:rPr>
              <a:t>數據與上傳要一致、歷年數據與計畫要一致、縣市及全國評 比數據以公版為準，</a:t>
            </a:r>
            <a:r>
              <a:rPr lang="zh-TW" altLang="zh-TW" sz="4400" b="1" dirty="0">
                <a:solidFill>
                  <a:srgbClr val="FF0000"/>
                </a:solidFill>
              </a:rPr>
              <a:t>仍不一致無法列為Ａ。</a:t>
            </a:r>
            <a:endParaRPr lang="en-US" altLang="zh-TW" sz="4400" b="1" dirty="0">
              <a:solidFill>
                <a:srgbClr val="FF0000"/>
              </a:solidFill>
            </a:endParaRPr>
          </a:p>
          <a:p>
            <a:endParaRPr lang="zh-TW" altLang="zh-TW" sz="4400" b="1" dirty="0">
              <a:solidFill>
                <a:srgbClr val="FF0000"/>
              </a:solidFill>
            </a:endParaRPr>
          </a:p>
          <a:p>
            <a:pPr lvl="0"/>
            <a:r>
              <a:rPr lang="zh-TW" altLang="zh-TW" b="1" dirty="0">
                <a:solidFill>
                  <a:srgbClr val="7030A0"/>
                </a:solidFill>
              </a:rPr>
              <a:t>數據查詢已提供路徑ＰＰＴ參考。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57975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 t="2615" b="2615"/>
          <a:stretch>
            <a:fillRect/>
          </a:stretch>
        </p:blipFill>
        <p:spPr>
          <a:xfrm>
            <a:off x="0" y="2305050"/>
            <a:ext cx="9144000" cy="3695700"/>
          </a:xfrm>
        </p:spPr>
      </p:pic>
      <p:sp>
        <p:nvSpPr>
          <p:cNvPr id="5" name="文字方塊 4"/>
          <p:cNvSpPr txBox="1"/>
          <p:nvPr/>
        </p:nvSpPr>
        <p:spPr>
          <a:xfrm>
            <a:off x="0" y="857250"/>
            <a:ext cx="9144000" cy="1477328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500" dirty="0"/>
              <a:t>學生健康資訊系統</a:t>
            </a:r>
            <a:endParaRPr kumimoji="1" lang="en-US" altLang="zh-TW" sz="4500" dirty="0"/>
          </a:p>
          <a:p>
            <a:pPr algn="ctr"/>
            <a:r>
              <a:rPr kumimoji="1" lang="zh-TW" altLang="en-US" sz="4500" dirty="0"/>
              <a:t>健康檢查數據查詢流程</a:t>
            </a:r>
          </a:p>
        </p:txBody>
      </p:sp>
    </p:spTree>
    <p:extLst>
      <p:ext uri="{BB962C8B-B14F-4D97-AF65-F5344CB8AC3E}">
        <p14:creationId xmlns:p14="http://schemas.microsoft.com/office/powerpoint/2010/main" val="2246186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1101910"/>
              </p:ext>
            </p:extLst>
          </p:nvPr>
        </p:nvGraphicFramePr>
        <p:xfrm>
          <a:off x="226805" y="75590"/>
          <a:ext cx="8769772" cy="6616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6" name="文件" r:id="rId3" imgW="6261100" imgH="2222500" progId="Word.Document.12">
                  <p:embed/>
                </p:oleObj>
              </mc:Choice>
              <mc:Fallback>
                <p:oleObj name="文件" r:id="rId3" imgW="6261100" imgH="2222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6805" y="75590"/>
                        <a:ext cx="8769772" cy="66161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629571" y="6261901"/>
            <a:ext cx="796069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zh-TW" altLang="en-US" sz="2400" dirty="0">
                <a:solidFill>
                  <a:srgbClr val="FF0000"/>
                </a:solidFill>
              </a:rPr>
              <a:t>過輕、適中、過重、超重都需呈現、四項加總要達成</a:t>
            </a:r>
            <a:r>
              <a:rPr kumimoji="1" lang="en-US" altLang="zh-TW" sz="2400" dirty="0">
                <a:solidFill>
                  <a:srgbClr val="FF0000"/>
                </a:solidFill>
              </a:rPr>
              <a:t>100%</a:t>
            </a:r>
            <a:endParaRPr kumimoji="1" lang="zh-TW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565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物件 2"/>
          <p:cNvGraphicFramePr>
            <a:graphicFrameLocks noChangeAspect="1"/>
          </p:cNvGraphicFramePr>
          <p:nvPr/>
        </p:nvGraphicFramePr>
        <p:xfrm>
          <a:off x="1181100" y="882650"/>
          <a:ext cx="6781800" cy="509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文件" r:id="rId3" imgW="6781800" imgH="5092700" progId="Word.Document.12">
                  <p:embed/>
                </p:oleObj>
              </mc:Choice>
              <mc:Fallback>
                <p:oleObj name="文件" r:id="rId3" imgW="6781800" imgH="5092700" progId="Word.Document.12">
                  <p:embed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1100" y="882650"/>
                        <a:ext cx="6781800" cy="5092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400572" y="23631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1" lang="en-US" altLang="zh-TW" sz="3600" b="1" dirty="0">
                <a:solidFill>
                  <a:srgbClr val="0000FF"/>
                </a:solidFill>
              </a:rPr>
              <a:t>109</a:t>
            </a:r>
            <a:r>
              <a:rPr kumimoji="1" lang="zh-TW" altLang="en-US" sz="3600" b="1" dirty="0">
                <a:solidFill>
                  <a:srgbClr val="0000FF"/>
                </a:solidFill>
              </a:rPr>
              <a:t>健康檢查數據</a:t>
            </a:r>
            <a:br>
              <a:rPr kumimoji="1" lang="en-US" altLang="zh-TW" sz="3600" b="1" dirty="0">
                <a:solidFill>
                  <a:srgbClr val="0000FF"/>
                </a:solidFill>
              </a:rPr>
            </a:b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272648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6880" y="612434"/>
            <a:ext cx="3074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109</a:t>
            </a:r>
            <a:r>
              <a:rPr lang="zh-TW" altLang="zh-TW" dirty="0"/>
              <a:t>學年度健康資訊系統資料</a:t>
            </a:r>
          </a:p>
        </p:txBody>
      </p:sp>
      <p:graphicFrame>
        <p:nvGraphicFramePr>
          <p:cNvPr id="3" name="物件 2"/>
          <p:cNvGraphicFramePr>
            <a:graphicFrameLocks noChangeAspect="1"/>
          </p:cNvGraphicFramePr>
          <p:nvPr/>
        </p:nvGraphicFramePr>
        <p:xfrm>
          <a:off x="288052" y="1078443"/>
          <a:ext cx="8602266" cy="5651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文件" r:id="rId3" imgW="6781800" imgH="3721100" progId="Word.Document.12">
                  <p:embed/>
                </p:oleObj>
              </mc:Choice>
              <mc:Fallback>
                <p:oleObj name="文件" r:id="rId3" imgW="6781800" imgH="3721100" progId="Word.Document.12">
                  <p:embed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8052" y="1078443"/>
                        <a:ext cx="8602266" cy="56518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288052" y="2873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1" lang="en-US" altLang="zh-TW" sz="3600" b="1" dirty="0">
                <a:solidFill>
                  <a:srgbClr val="0000FF"/>
                </a:solidFill>
              </a:rPr>
              <a:t>109</a:t>
            </a:r>
            <a:r>
              <a:rPr kumimoji="1" lang="zh-TW" altLang="en-US" sz="3600" b="1" dirty="0">
                <a:solidFill>
                  <a:srgbClr val="0000FF"/>
                </a:solidFill>
              </a:rPr>
              <a:t>健康檢查數據</a:t>
            </a:r>
            <a:br>
              <a:rPr kumimoji="1" lang="en-US" altLang="zh-TW" sz="3600" b="1" dirty="0">
                <a:solidFill>
                  <a:srgbClr val="0000FF"/>
                </a:solidFill>
              </a:rPr>
            </a:b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540164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0739" y="1648026"/>
            <a:ext cx="8547100" cy="4900175"/>
          </a:xfrm>
        </p:spPr>
        <p:txBody>
          <a:bodyPr>
            <a:normAutofit fontScale="90000"/>
          </a:bodyPr>
          <a:lstStyle/>
          <a:p>
            <a:pPr algn="l"/>
            <a:r>
              <a:rPr kumimoji="1" lang="en-US" altLang="zh-TW" b="1" dirty="0">
                <a:solidFill>
                  <a:srgbClr val="0000FF"/>
                </a:solidFill>
              </a:rPr>
              <a:t>110</a:t>
            </a:r>
            <a:r>
              <a:rPr kumimoji="1" lang="zh-TW" altLang="en-US" b="1" dirty="0">
                <a:solidFill>
                  <a:srgbClr val="0000FF"/>
                </a:solidFill>
              </a:rPr>
              <a:t>健康檢查數據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～與上傳及上面各項列表要一致</a:t>
            </a:r>
            <a:br>
              <a:rPr kumimoji="1" lang="en-US" altLang="zh-TW" dirty="0"/>
            </a:br>
            <a:br>
              <a:rPr kumimoji="1" lang="en-US" altLang="zh-TW" dirty="0"/>
            </a:br>
            <a:r>
              <a:rPr kumimoji="1" lang="zh-TW" altLang="en-US" dirty="0"/>
              <a:t>與區、屏東縣、全國評比</a:t>
            </a:r>
            <a:br>
              <a:rPr kumimoji="1" lang="en-US" altLang="zh-TW" dirty="0"/>
            </a:br>
            <a:br>
              <a:rPr kumimoji="1" lang="en-US" altLang="zh-TW" dirty="0"/>
            </a:br>
            <a:r>
              <a:rPr kumimoji="1" lang="zh-TW" altLang="en-US" dirty="0"/>
              <a:t>最新數據如下一張</a:t>
            </a:r>
            <a:r>
              <a:rPr kumimoji="1" lang="en-US" altLang="zh-TW" dirty="0"/>
              <a:t>PPT</a:t>
            </a:r>
            <a:br>
              <a:rPr kumimoji="1" lang="en-US" altLang="zh-TW" dirty="0"/>
            </a:br>
            <a:br>
              <a:rPr kumimoji="1" lang="en-US" altLang="zh-TW" dirty="0"/>
            </a:br>
            <a:r>
              <a:rPr kumimoji="1" lang="zh-TW" altLang="en-US" dirty="0"/>
              <a:t>請填上貴校</a:t>
            </a:r>
            <a:r>
              <a:rPr kumimoji="1" lang="en-US" altLang="zh-TW" dirty="0"/>
              <a:t>110</a:t>
            </a:r>
            <a:r>
              <a:rPr kumimoji="1" lang="zh-TW" altLang="en-US" dirty="0"/>
              <a:t>數據並評比</a:t>
            </a:r>
            <a:br>
              <a:rPr kumimoji="1" lang="en-US" altLang="zh-TW" dirty="0"/>
            </a:br>
            <a:br>
              <a:rPr kumimoji="1" lang="en-US" altLang="zh-TW" dirty="0"/>
            </a:br>
            <a:br>
              <a:rPr kumimoji="1" lang="en-US" altLang="zh-TW" dirty="0"/>
            </a:b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2958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00572" y="236319"/>
            <a:ext cx="874342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3600" b="1" dirty="0">
                <a:solidFill>
                  <a:srgbClr val="0000FF"/>
                </a:solidFill>
              </a:rPr>
              <a:t>110</a:t>
            </a:r>
            <a:r>
              <a:rPr kumimoji="1" lang="zh-TW" altLang="en-US" sz="3600" b="1" dirty="0">
                <a:solidFill>
                  <a:srgbClr val="0000FF"/>
                </a:solidFill>
              </a:rPr>
              <a:t>健康檢查數據</a:t>
            </a:r>
            <a:r>
              <a:rPr kumimoji="1" lang="en-US" altLang="zh-TW" sz="3600" b="1" dirty="0">
                <a:solidFill>
                  <a:srgbClr val="0000FF"/>
                </a:solidFill>
              </a:rPr>
              <a:t>~</a:t>
            </a:r>
            <a:r>
              <a:rPr kumimoji="1" lang="zh-TW" altLang="en-US" sz="3600" b="1" dirty="0">
                <a:solidFill>
                  <a:srgbClr val="FF0000"/>
                </a:solidFill>
              </a:rPr>
              <a:t>注意：屏東縣與全國數據于</a:t>
            </a:r>
            <a:r>
              <a:rPr kumimoji="1" lang="en-US" altLang="zh-TW" sz="3600" b="1" dirty="0">
                <a:solidFill>
                  <a:srgbClr val="FF0000"/>
                </a:solidFill>
              </a:rPr>
              <a:t>11105</a:t>
            </a:r>
            <a:r>
              <a:rPr kumimoji="1" lang="zh-TW" altLang="en-US" sz="3600" b="1" dirty="0">
                <a:solidFill>
                  <a:srgbClr val="FF0000"/>
                </a:solidFill>
              </a:rPr>
              <a:t>會再更新知會大家</a:t>
            </a:r>
            <a:br>
              <a:rPr kumimoji="1" lang="en-US" altLang="zh-TW" sz="3600" b="1" dirty="0">
                <a:solidFill>
                  <a:srgbClr val="0000FF"/>
                </a:solidFill>
              </a:rPr>
            </a:br>
            <a:endParaRPr lang="zh-TW" altLang="en-US" sz="3600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8365"/>
            <a:ext cx="9144000" cy="499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748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00572" y="54900"/>
            <a:ext cx="874342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3600" b="1" dirty="0">
                <a:solidFill>
                  <a:srgbClr val="0000FF"/>
                </a:solidFill>
              </a:rPr>
              <a:t>110</a:t>
            </a:r>
            <a:r>
              <a:rPr kumimoji="1" lang="zh-TW" altLang="en-US" sz="3600" b="1" dirty="0">
                <a:solidFill>
                  <a:srgbClr val="0000FF"/>
                </a:solidFill>
              </a:rPr>
              <a:t>健康檢查數據</a:t>
            </a:r>
            <a:r>
              <a:rPr kumimoji="1" lang="en-US" altLang="zh-TW" sz="3600" b="1" dirty="0">
                <a:solidFill>
                  <a:srgbClr val="0000FF"/>
                </a:solidFill>
              </a:rPr>
              <a:t>~</a:t>
            </a:r>
            <a:r>
              <a:rPr kumimoji="1" lang="zh-TW" altLang="en-US" sz="3600" b="1" dirty="0">
                <a:solidFill>
                  <a:srgbClr val="FF0000"/>
                </a:solidFill>
              </a:rPr>
              <a:t>注意：屏東縣與全國數據于</a:t>
            </a:r>
            <a:r>
              <a:rPr kumimoji="1" lang="en-US" altLang="zh-TW" sz="3600" b="1" dirty="0">
                <a:solidFill>
                  <a:srgbClr val="FF0000"/>
                </a:solidFill>
              </a:rPr>
              <a:t>11105</a:t>
            </a:r>
            <a:r>
              <a:rPr kumimoji="1" lang="zh-TW" altLang="en-US" sz="3600" b="1" dirty="0">
                <a:solidFill>
                  <a:srgbClr val="FF0000"/>
                </a:solidFill>
              </a:rPr>
              <a:t>會再更新知會大家</a:t>
            </a:r>
            <a:br>
              <a:rPr kumimoji="1" lang="en-US" altLang="zh-TW" sz="3600" b="1" dirty="0">
                <a:solidFill>
                  <a:srgbClr val="0000FF"/>
                </a:solidFill>
              </a:rPr>
            </a:br>
            <a:endParaRPr lang="zh-TW" altLang="en-US" sz="36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7647"/>
            <a:ext cx="9144000" cy="474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2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00572" y="54900"/>
            <a:ext cx="874342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3600" b="1" dirty="0">
                <a:solidFill>
                  <a:srgbClr val="0000FF"/>
                </a:solidFill>
              </a:rPr>
              <a:t>110</a:t>
            </a:r>
            <a:r>
              <a:rPr kumimoji="1" lang="zh-TW" altLang="en-US" sz="3600" b="1" dirty="0">
                <a:solidFill>
                  <a:srgbClr val="0000FF"/>
                </a:solidFill>
              </a:rPr>
              <a:t>健康檢查數據</a:t>
            </a:r>
            <a:r>
              <a:rPr kumimoji="1" lang="en-US" altLang="zh-TW" sz="3600" b="1" dirty="0">
                <a:solidFill>
                  <a:srgbClr val="0000FF"/>
                </a:solidFill>
              </a:rPr>
              <a:t>~</a:t>
            </a:r>
            <a:r>
              <a:rPr kumimoji="1" lang="zh-TW" altLang="en-US" sz="3600" b="1" dirty="0">
                <a:solidFill>
                  <a:srgbClr val="FF0000"/>
                </a:solidFill>
              </a:rPr>
              <a:t>注意：屏東縣與全國數據于</a:t>
            </a:r>
            <a:r>
              <a:rPr kumimoji="1" lang="en-US" altLang="zh-TW" sz="3600" b="1" dirty="0">
                <a:solidFill>
                  <a:srgbClr val="FF0000"/>
                </a:solidFill>
              </a:rPr>
              <a:t>11105</a:t>
            </a:r>
            <a:r>
              <a:rPr kumimoji="1" lang="zh-TW" altLang="en-US" sz="3600" b="1" dirty="0">
                <a:solidFill>
                  <a:srgbClr val="FF0000"/>
                </a:solidFill>
              </a:rPr>
              <a:t>會再更新知會大家</a:t>
            </a:r>
            <a:br>
              <a:rPr kumimoji="1" lang="en-US" altLang="zh-TW" sz="3600" b="1" dirty="0">
                <a:solidFill>
                  <a:srgbClr val="0000FF"/>
                </a:solidFill>
              </a:rPr>
            </a:br>
            <a:endParaRPr lang="zh-TW" altLang="en-US" sz="360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1729"/>
            <a:ext cx="9144000" cy="483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12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6583" y="697559"/>
            <a:ext cx="7772400" cy="1470025"/>
          </a:xfrm>
        </p:spPr>
        <p:txBody>
          <a:bodyPr>
            <a:normAutofit/>
          </a:bodyPr>
          <a:lstStyle/>
          <a:p>
            <a:r>
              <a:rPr kumimoji="1" lang="zh-TW" altLang="en-US" dirty="0"/>
              <a:t>學校地理位置</a:t>
            </a:r>
            <a:br>
              <a:rPr kumimoji="1" lang="en-US" altLang="zh-TW" dirty="0"/>
            </a:br>
            <a:endParaRPr kumimoji="1" lang="zh-TW" altLang="en-US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54875" y="2700980"/>
            <a:ext cx="7772400" cy="29688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kumimoji="1" lang="en-US" altLang="zh-TW" sz="2400" dirty="0"/>
          </a:p>
          <a:p>
            <a:pPr algn="l"/>
            <a:r>
              <a:rPr kumimoji="1" lang="zh-TW" altLang="en-US" sz="4000" dirty="0"/>
              <a:t>以下開始ＰＰＴ呈現提醒：</a:t>
            </a:r>
            <a:endParaRPr kumimoji="1" lang="en-US" altLang="zh-TW" sz="4000" dirty="0"/>
          </a:p>
          <a:p>
            <a:pPr algn="l"/>
            <a:endParaRPr kumimoji="1" lang="en-US" altLang="zh-TW" sz="2400" dirty="0"/>
          </a:p>
          <a:p>
            <a:pPr algn="l"/>
            <a:r>
              <a:rPr kumimoji="1" lang="zh-TW" altLang="en-US" sz="2400" dirty="0"/>
              <a:t>＊字體至少</a:t>
            </a:r>
            <a:r>
              <a:rPr kumimoji="1" lang="en-US" altLang="zh-TW" sz="2400" dirty="0"/>
              <a:t>24</a:t>
            </a:r>
            <a:r>
              <a:rPr kumimoji="1" lang="zh-TW" altLang="en-US" sz="2400" dirty="0"/>
              <a:t>號大</a:t>
            </a:r>
            <a:endParaRPr kumimoji="1" lang="en-US" altLang="zh-TW" sz="2400" dirty="0"/>
          </a:p>
          <a:p>
            <a:pPr algn="l"/>
            <a:r>
              <a:rPr kumimoji="1" lang="zh-TW" altLang="en-US" sz="2400" dirty="0"/>
              <a:t>＊圖文並茂呈現</a:t>
            </a:r>
            <a:endParaRPr kumimoji="1" lang="en-US" altLang="zh-TW" sz="2400" dirty="0"/>
          </a:p>
          <a:p>
            <a:pPr algn="l"/>
            <a:r>
              <a:rPr kumimoji="1" lang="zh-TW" altLang="en-US" sz="2400" dirty="0"/>
              <a:t>＊圖大、字輔助說明</a:t>
            </a:r>
            <a:endParaRPr kumimoji="1" lang="en-US" altLang="zh-TW" sz="2400" dirty="0"/>
          </a:p>
          <a:p>
            <a:pPr algn="l"/>
            <a:r>
              <a:rPr kumimoji="1" lang="zh-TW" altLang="en-US" sz="2400" dirty="0"/>
              <a:t>＊空白處儘量利用</a:t>
            </a:r>
          </a:p>
        </p:txBody>
      </p:sp>
    </p:spTree>
    <p:extLst>
      <p:ext uri="{BB962C8B-B14F-4D97-AF65-F5344CB8AC3E}">
        <p14:creationId xmlns:p14="http://schemas.microsoft.com/office/powerpoint/2010/main" val="4227306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18350"/>
            <a:ext cx="7772400" cy="4900175"/>
          </a:xfrm>
        </p:spPr>
        <p:txBody>
          <a:bodyPr>
            <a:normAutofit/>
          </a:bodyPr>
          <a:lstStyle/>
          <a:p>
            <a:pPr algn="l"/>
            <a:r>
              <a:rPr kumimoji="1" lang="zh-TW" altLang="en-US" b="1" dirty="0">
                <a:solidFill>
                  <a:srgbClr val="0000FF"/>
                </a:solidFill>
              </a:rPr>
              <a:t>ＳＷＯＴ分析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br>
              <a:rPr kumimoji="1" lang="en-US" altLang="zh-TW" b="1" dirty="0">
                <a:solidFill>
                  <a:srgbClr val="0000FF"/>
                </a:solidFill>
              </a:rPr>
            </a:br>
            <a:r>
              <a:rPr kumimoji="1" lang="zh-TW" altLang="en-US" b="1" dirty="0">
                <a:solidFill>
                  <a:srgbClr val="FF0000"/>
                </a:solidFill>
              </a:rPr>
              <a:t>主議題與次主議題要分開填寫</a:t>
            </a:r>
            <a:br>
              <a:rPr kumimoji="1" lang="en-US" altLang="zh-TW" b="1" dirty="0">
                <a:solidFill>
                  <a:srgbClr val="FF0000"/>
                </a:solidFill>
              </a:rPr>
            </a:br>
            <a:r>
              <a:rPr kumimoji="1" lang="zh-TW" altLang="en-US" dirty="0"/>
              <a:t>～簡單扼要呈現</a:t>
            </a:r>
            <a:br>
              <a:rPr kumimoji="1" lang="en-US" altLang="zh-TW" dirty="0"/>
            </a:br>
            <a:r>
              <a:rPr kumimoji="1"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～不可計畫中文字直接複製貼上、字太多、分數不佳</a:t>
            </a:r>
            <a:endParaRPr kumimoji="1" lang="zh-TW" alt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80406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18350"/>
            <a:ext cx="7772400" cy="4900175"/>
          </a:xfrm>
        </p:spPr>
        <p:txBody>
          <a:bodyPr>
            <a:normAutofit fontScale="90000"/>
          </a:bodyPr>
          <a:lstStyle/>
          <a:p>
            <a:pPr algn="l"/>
            <a:r>
              <a:rPr kumimoji="1" lang="zh-TW" altLang="en-US" b="1" dirty="0">
                <a:solidFill>
                  <a:srgbClr val="0000FF"/>
                </a:solidFill>
              </a:rPr>
              <a:t>學校衛生委員會運作成果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br>
              <a:rPr kumimoji="1" lang="en-US" altLang="zh-TW" dirty="0"/>
            </a:br>
            <a:r>
              <a:rPr kumimoji="1" lang="zh-TW" altLang="en-US" dirty="0"/>
              <a:t>需呈現上下學期成果</a:t>
            </a:r>
            <a:br>
              <a:rPr kumimoji="1" lang="en-US" altLang="zh-TW" dirty="0"/>
            </a:br>
            <a:r>
              <a:rPr kumimoji="1" lang="zh-TW" altLang="en-US" dirty="0">
                <a:solidFill>
                  <a:srgbClr val="FF0000"/>
                </a:solidFill>
              </a:rPr>
              <a:t>＊會議</a:t>
            </a:r>
            <a:r>
              <a:rPr kumimoji="1" lang="zh-TW" altLang="en-US" dirty="0">
                <a:solidFill>
                  <a:srgbClr val="0000FF"/>
                </a:solidFill>
              </a:rPr>
              <a:t>照片</a:t>
            </a:r>
            <a:r>
              <a:rPr kumimoji="1" lang="zh-TW" altLang="en-US" dirty="0">
                <a:solidFill>
                  <a:srgbClr val="FF0000"/>
                </a:solidFill>
              </a:rPr>
              <a:t>、會議</a:t>
            </a:r>
            <a:r>
              <a:rPr kumimoji="1" lang="zh-TW" altLang="en-US" dirty="0">
                <a:solidFill>
                  <a:srgbClr val="0000FF"/>
                </a:solidFill>
              </a:rPr>
              <a:t>日期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＊會議</a:t>
            </a:r>
            <a:r>
              <a:rPr kumimoji="1" lang="zh-TW" altLang="en-US" dirty="0">
                <a:solidFill>
                  <a:srgbClr val="0000FF"/>
                </a:solidFill>
              </a:rPr>
              <a:t>簽到</a:t>
            </a:r>
            <a:r>
              <a:rPr kumimoji="1" lang="zh-TW" altLang="en-US" dirty="0">
                <a:solidFill>
                  <a:srgbClr val="FF0000"/>
                </a:solidFill>
              </a:rPr>
              <a:t>冊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＊會議</a:t>
            </a:r>
            <a:r>
              <a:rPr kumimoji="1" lang="zh-TW" altLang="en-US" b="1" dirty="0">
                <a:solidFill>
                  <a:srgbClr val="0000FF"/>
                </a:solidFill>
              </a:rPr>
              <a:t>提案、討論與決議</a:t>
            </a:r>
            <a:r>
              <a:rPr kumimoji="1" lang="zh-TW" altLang="en-US" dirty="0">
                <a:solidFill>
                  <a:srgbClr val="FF0000"/>
                </a:solidFill>
              </a:rPr>
              <a:t>記錄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＊</a:t>
            </a:r>
            <a:r>
              <a:rPr kumimoji="1" lang="zh-TW" altLang="en-US" dirty="0">
                <a:solidFill>
                  <a:srgbClr val="0000FF"/>
                </a:solidFill>
              </a:rPr>
              <a:t>一學期至少一次</a:t>
            </a:r>
            <a:r>
              <a:rPr kumimoji="1" lang="zh-TW" altLang="en-US" dirty="0">
                <a:solidFill>
                  <a:srgbClr val="FF0000"/>
                </a:solidFill>
              </a:rPr>
              <a:t>成果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＊若寫出</a:t>
            </a:r>
            <a:r>
              <a:rPr kumimoji="1"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健康促進委員會</a:t>
            </a:r>
            <a:r>
              <a:rPr kumimoji="1" lang="zh-TW" altLang="en-US" dirty="0">
                <a:solidFill>
                  <a:srgbClr val="FF0000"/>
                </a:solidFill>
              </a:rPr>
              <a:t>～會扣分、請注意</a:t>
            </a:r>
          </a:p>
        </p:txBody>
      </p:sp>
    </p:spTree>
    <p:extLst>
      <p:ext uri="{BB962C8B-B14F-4D97-AF65-F5344CB8AC3E}">
        <p14:creationId xmlns:p14="http://schemas.microsoft.com/office/powerpoint/2010/main" val="1589657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72D6CC8F-474D-854C-B425-309DEA33C224}"/>
              </a:ext>
            </a:extLst>
          </p:cNvPr>
          <p:cNvSpPr txBox="1"/>
          <p:nvPr/>
        </p:nvSpPr>
        <p:spPr>
          <a:xfrm>
            <a:off x="403763" y="1169812"/>
            <a:ext cx="8336475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kern="100" dirty="0">
                <a:solidFill>
                  <a:srgbClr val="7030A0"/>
                </a:solidFill>
                <a:effectLst/>
                <a:latin typeface="標楷體" panose="02010601000101010101" pitchFamily="2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zh-TW" altLang="zh-TW" sz="28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一</a:t>
            </a:r>
            <a:r>
              <a:rPr lang="en-US" altLang="zh-TW" sz="28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)</a:t>
            </a:r>
            <a:r>
              <a:rPr lang="zh-TW" altLang="zh-TW" sz="28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活動成果要有日期、不可延用舊照片包括：</a:t>
            </a:r>
            <a:endParaRPr lang="zh-TW" altLang="zh-TW" sz="28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28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會議（學校衛生委員會、課發會、行政會議等）成果要有照片、日期、簽到、提案與討論決議記錄。</a:t>
            </a:r>
            <a:r>
              <a:rPr lang="zh-TW" altLang="zh-TW" sz="2800" b="1" kern="100" dirty="0">
                <a:solidFill>
                  <a:srgbClr val="7030A0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不可以以校務會議取代</a:t>
            </a:r>
            <a:endParaRPr lang="en-US" altLang="zh-TW" sz="2800" b="1" kern="100" dirty="0">
              <a:solidFill>
                <a:srgbClr val="7030A0"/>
              </a:solidFill>
              <a:effectLst/>
              <a:highlight>
                <a:srgbClr val="FFFF00"/>
              </a:highlight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endParaRPr lang="zh-TW" altLang="zh-TW" sz="28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28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班親會、家長日、新生家長座談等，都應有照片、日期、宣講者職名稱，</a:t>
            </a:r>
            <a:r>
              <a:rPr lang="zh-TW" altLang="zh-TW" sz="2800" b="1" kern="100" dirty="0">
                <a:solidFill>
                  <a:srgbClr val="7030A0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教學對象、人事時地物</a:t>
            </a:r>
            <a:r>
              <a:rPr lang="zh-TW" altLang="zh-TW" sz="28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，ＰＰＴ背景呈現說明須與主議題相關。</a:t>
            </a:r>
            <a:endParaRPr lang="en-US" altLang="zh-TW" sz="28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endParaRPr lang="zh-TW" altLang="zh-TW" sz="28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28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教師增能、親職講座、議題講座等，都應有照片、日期、簽到、宣講者職名稱，ＰＰＴ背景呈現須與主議題相關。</a:t>
            </a:r>
            <a:endParaRPr lang="zh-TW" altLang="zh-TW" sz="2800" b="1" kern="100" dirty="0">
              <a:solidFill>
                <a:srgbClr val="3457C1"/>
              </a:solidFill>
              <a:effectLst/>
              <a:highlight>
                <a:srgbClr val="FFFF00"/>
              </a:highlight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altLang="zh-TW" sz="2800" b="1" kern="100" dirty="0">
                <a:solidFill>
                  <a:srgbClr val="3457C1"/>
                </a:solidFill>
                <a:effectLst/>
                <a:highlight>
                  <a:srgbClr val="FFFF00"/>
                </a:highlight>
                <a:latin typeface="標楷體" panose="02010601000101010101" pitchFamily="2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4.</a:t>
            </a:r>
            <a:r>
              <a:rPr lang="zh-TW" altLang="zh-TW" sz="2800" b="1" kern="100" dirty="0">
                <a:solidFill>
                  <a:srgbClr val="3457C1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以上</a:t>
            </a:r>
            <a:r>
              <a:rPr lang="en-US" altLang="zh-TW" sz="2800" b="1" kern="100" dirty="0">
                <a:solidFill>
                  <a:srgbClr val="3457C1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110</a:t>
            </a:r>
            <a:r>
              <a:rPr lang="zh-TW" altLang="zh-TW" sz="2800" b="1" kern="100" dirty="0">
                <a:solidFill>
                  <a:srgbClr val="3457C1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成果都展現者列為Ａ考量。</a:t>
            </a:r>
            <a:endParaRPr lang="zh-TW" altLang="zh-TW" sz="2800" b="1" kern="100" dirty="0">
              <a:solidFill>
                <a:srgbClr val="3457C1"/>
              </a:solidFill>
              <a:effectLst/>
              <a:highlight>
                <a:srgbClr val="FFFF00"/>
              </a:highlight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61457FF-BD53-AD46-8786-ECCCC4A345A4}"/>
              </a:ext>
            </a:extLst>
          </p:cNvPr>
          <p:cNvSpPr txBox="1"/>
          <p:nvPr/>
        </p:nvSpPr>
        <p:spPr>
          <a:xfrm>
            <a:off x="676892" y="145910"/>
            <a:ext cx="80633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3600" b="1" kern="100" dirty="0">
                <a:solidFill>
                  <a:srgbClr val="3457C1"/>
                </a:solidFill>
                <a:effectLst/>
                <a:latin typeface="標楷體" panose="02010601000101010101" pitchFamily="2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110</a:t>
            </a:r>
            <a:r>
              <a:rPr lang="zh-TW" altLang="zh-TW" sz="3600" b="1" kern="100" dirty="0">
                <a:solidFill>
                  <a:srgbClr val="3457C1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學年度學校健康促進計畫成果審查重點說明：</a:t>
            </a:r>
            <a:endParaRPr lang="zh-TW" altLang="zh-TW" sz="3600" b="1" kern="100" dirty="0">
              <a:solidFill>
                <a:srgbClr val="3457C1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279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7496" y="308275"/>
            <a:ext cx="8916504" cy="2775841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l"/>
            <a:r>
              <a:rPr kumimoji="1" lang="zh-TW" altLang="en-US" sz="2800" b="1" dirty="0">
                <a:solidFill>
                  <a:srgbClr val="0000FF"/>
                </a:solidFill>
              </a:rPr>
              <a:t>前後測成效分析</a:t>
            </a:r>
            <a:br>
              <a:rPr kumimoji="1" lang="en-US" altLang="zh-TW" sz="2800" b="1" dirty="0">
                <a:solidFill>
                  <a:srgbClr val="0000FF"/>
                </a:solidFill>
              </a:rPr>
            </a:br>
            <a:r>
              <a:rPr kumimoji="1" lang="zh-TW" altLang="en-US" sz="2800" dirty="0">
                <a:solidFill>
                  <a:srgbClr val="FF0000"/>
                </a:solidFill>
              </a:rPr>
              <a:t>＊線上問卷數據</a:t>
            </a:r>
            <a:br>
              <a:rPr kumimoji="1" lang="en-US" altLang="zh-TW" sz="2800" dirty="0">
                <a:solidFill>
                  <a:srgbClr val="FF0000"/>
                </a:solidFill>
              </a:rPr>
            </a:br>
            <a:r>
              <a:rPr kumimoji="1" lang="zh-TW" altLang="en-US" sz="2800" dirty="0">
                <a:solidFill>
                  <a:srgbClr val="FF0000"/>
                </a:solidFill>
              </a:rPr>
              <a:t>＊若學生太少、請至少選四個班級學生為母群體</a:t>
            </a:r>
            <a:br>
              <a:rPr kumimoji="1" lang="en-US" altLang="zh-TW" sz="2800" dirty="0">
                <a:solidFill>
                  <a:srgbClr val="FF0000"/>
                </a:solidFill>
              </a:rPr>
            </a:br>
            <a:r>
              <a:rPr kumimoji="1" lang="zh-TW" altLang="en-US" sz="2800" dirty="0">
                <a:solidFill>
                  <a:srgbClr val="0000FF"/>
                </a:solidFill>
              </a:rPr>
              <a:t>＊主議題成效：採教育處簡表前後測統計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     ~</a:t>
            </a:r>
            <a:r>
              <a:rPr kumimoji="1" lang="zh-TW" altLang="en-US" sz="2800" dirty="0">
                <a:solidFill>
                  <a:srgbClr val="0000FF"/>
                </a:solidFill>
              </a:rPr>
              <a:t>如附件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zh-TW" altLang="en-US" sz="2800" dirty="0">
                <a:solidFill>
                  <a:srgbClr val="0000FF"/>
                </a:solidFill>
              </a:rPr>
              <a:t>＊知識、態度行為與自我效能前後測統計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1"/>
          </p:nvPr>
        </p:nvSpPr>
        <p:spPr>
          <a:xfrm>
            <a:off x="440983" y="3358615"/>
            <a:ext cx="8229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200" dirty="0">
                <a:solidFill>
                  <a:srgbClr val="FF0000"/>
                </a:solidFill>
              </a:rPr>
              <a:t>研究對象：</a:t>
            </a:r>
            <a:endParaRPr kumimoji="1" lang="en-US" altLang="zh-TW" sz="3200" dirty="0">
              <a:solidFill>
                <a:srgbClr val="FF0000"/>
              </a:solidFill>
            </a:endParaRPr>
          </a:p>
          <a:p>
            <a:r>
              <a:rPr kumimoji="1" lang="zh-TW" altLang="en-US" sz="3200" dirty="0">
                <a:solidFill>
                  <a:srgbClr val="FF0000"/>
                </a:solidFill>
              </a:rPr>
              <a:t>年級：</a:t>
            </a:r>
            <a:r>
              <a:rPr kumimoji="1" lang="en-US" altLang="zh-TW" sz="3200" dirty="0">
                <a:solidFill>
                  <a:srgbClr val="FF0000"/>
                </a:solidFill>
              </a:rPr>
              <a:t>       </a:t>
            </a:r>
            <a:r>
              <a:rPr kumimoji="1" lang="zh-TW" altLang="en-US" sz="3200" dirty="0">
                <a:solidFill>
                  <a:srgbClr val="FF0000"/>
                </a:solidFill>
              </a:rPr>
              <a:t>班級：</a:t>
            </a:r>
            <a:endParaRPr kumimoji="1" lang="en-US" altLang="zh-TW" sz="3200" dirty="0">
              <a:solidFill>
                <a:srgbClr val="FF0000"/>
              </a:solidFill>
            </a:endParaRPr>
          </a:p>
          <a:p>
            <a:r>
              <a:rPr kumimoji="1" lang="zh-TW" altLang="en-US" sz="3200" dirty="0">
                <a:solidFill>
                  <a:srgbClr val="FF0000"/>
                </a:solidFill>
              </a:rPr>
              <a:t>人數：</a:t>
            </a:r>
            <a:endParaRPr kumimoji="1" lang="en-US" altLang="zh-TW" sz="3200" dirty="0">
              <a:solidFill>
                <a:srgbClr val="FF0000"/>
              </a:solidFill>
            </a:endParaRPr>
          </a:p>
          <a:p>
            <a:r>
              <a:rPr kumimoji="1" lang="zh-TW" altLang="en-US" sz="3200" dirty="0">
                <a:solidFill>
                  <a:srgbClr val="FF0000"/>
                </a:solidFill>
              </a:rPr>
              <a:t>研究時程：</a:t>
            </a:r>
            <a:endParaRPr kumimoji="1" lang="en-US" altLang="zh-TW" sz="3200" dirty="0">
              <a:solidFill>
                <a:srgbClr val="FF0000"/>
              </a:solidFill>
            </a:endParaRPr>
          </a:p>
          <a:p>
            <a:r>
              <a:rPr kumimoji="1" lang="zh-TW" altLang="en-US" sz="3200" dirty="0">
                <a:solidFill>
                  <a:srgbClr val="FF0000"/>
                </a:solidFill>
              </a:rPr>
              <a:t>研究工具：</a:t>
            </a:r>
            <a:endParaRPr kumimoji="1" lang="en-US" altLang="zh-TW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kumimoji="1" lang="zh-TW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77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45304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zh-TW" altLang="en-US" dirty="0"/>
              <a:t>下面順序以口腔為主議題</a:t>
            </a:r>
            <a:br>
              <a:rPr kumimoji="1" lang="en-US" altLang="zh-TW" dirty="0"/>
            </a:br>
            <a:r>
              <a:rPr kumimoji="1" lang="zh-TW" altLang="en-US" dirty="0"/>
              <a:t>體位為自選議題舉例</a:t>
            </a:r>
          </a:p>
        </p:txBody>
      </p:sp>
    </p:spTree>
    <p:extLst>
      <p:ext uri="{BB962C8B-B14F-4D97-AF65-F5344CB8AC3E}">
        <p14:creationId xmlns:p14="http://schemas.microsoft.com/office/powerpoint/2010/main" val="3491763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09" y="118545"/>
            <a:ext cx="5092700" cy="6563706"/>
          </a:xfrm>
          <a:prstGeom prst="rect">
            <a:avLst/>
          </a:prstGeo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5837127" y="257564"/>
            <a:ext cx="3008248" cy="6424687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kumimoji="1" lang="zh-TW" altLang="en-US" sz="2800" dirty="0">
                <a:solidFill>
                  <a:srgbClr val="0000FF"/>
                </a:solidFill>
              </a:rPr>
              <a:t>分子分母呈現例：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55.26%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(21/38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14.81</a:t>
            </a:r>
            <a:r>
              <a:rPr kumimoji="1" lang="zh-TW" altLang="en-US" sz="2800" dirty="0">
                <a:solidFill>
                  <a:srgbClr val="0000FF"/>
                </a:solidFill>
              </a:rPr>
              <a:t>％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zh-TW" altLang="en-US" sz="2800" dirty="0">
                <a:solidFill>
                  <a:srgbClr val="0000FF"/>
                </a:solidFill>
              </a:rPr>
              <a:t>（</a:t>
            </a:r>
            <a:r>
              <a:rPr kumimoji="1" lang="en-US" altLang="zh-TW" sz="2800" dirty="0">
                <a:solidFill>
                  <a:srgbClr val="0000FF"/>
                </a:solidFill>
              </a:rPr>
              <a:t>16/108</a:t>
            </a:r>
            <a:r>
              <a:rPr kumimoji="1" lang="zh-TW" altLang="en-US" sz="2800" dirty="0">
                <a:solidFill>
                  <a:srgbClr val="0000FF"/>
                </a:solidFill>
              </a:rPr>
              <a:t>顆）</a:t>
            </a:r>
            <a:br>
              <a:rPr kumimoji="1" lang="zh-TW" altLang="en-US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zh-TW" altLang="en-US" sz="2800" dirty="0">
                <a:solidFill>
                  <a:srgbClr val="0000FF"/>
                </a:solidFill>
              </a:rPr>
              <a:t>（</a:t>
            </a:r>
            <a:r>
              <a:rPr kumimoji="1" lang="en-US" altLang="zh-TW" sz="2800" dirty="0">
                <a:solidFill>
                  <a:srgbClr val="0000FF"/>
                </a:solidFill>
              </a:rPr>
              <a:t>0</a:t>
            </a:r>
            <a:r>
              <a:rPr kumimoji="1" lang="zh-TW" altLang="en-US" sz="2800" dirty="0">
                <a:solidFill>
                  <a:srgbClr val="0000FF"/>
                </a:solidFill>
              </a:rPr>
              <a:t>場</a:t>
            </a:r>
            <a:r>
              <a:rPr kumimoji="1" lang="en-US" altLang="zh-TW" sz="2800" dirty="0">
                <a:solidFill>
                  <a:srgbClr val="0000FF"/>
                </a:solidFill>
              </a:rPr>
              <a:t>/1</a:t>
            </a:r>
            <a:r>
              <a:rPr kumimoji="1" lang="zh-TW" altLang="en-US" sz="2800" dirty="0">
                <a:solidFill>
                  <a:srgbClr val="0000FF"/>
                </a:solidFill>
              </a:rPr>
              <a:t>場）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endParaRPr kumimoji="1" lang="zh-TW" altLang="en-US" sz="2800" dirty="0">
              <a:solidFill>
                <a:srgbClr val="0000FF"/>
              </a:solidFill>
            </a:endParaRPr>
          </a:p>
        </p:txBody>
      </p:sp>
      <p:cxnSp>
        <p:nvCxnSpPr>
          <p:cNvPr id="6" name="直線箭頭接點 5"/>
          <p:cNvCxnSpPr/>
          <p:nvPr/>
        </p:nvCxnSpPr>
        <p:spPr>
          <a:xfrm flipV="1">
            <a:off x="3961518" y="4716883"/>
            <a:ext cx="2903097" cy="53791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線箭頭接點 6"/>
          <p:cNvCxnSpPr/>
          <p:nvPr/>
        </p:nvCxnSpPr>
        <p:spPr>
          <a:xfrm>
            <a:off x="4173202" y="3492308"/>
            <a:ext cx="252509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箭頭接點 8"/>
          <p:cNvCxnSpPr/>
          <p:nvPr/>
        </p:nvCxnSpPr>
        <p:spPr>
          <a:xfrm>
            <a:off x="4369766" y="2025841"/>
            <a:ext cx="2228144" cy="1511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950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18350"/>
            <a:ext cx="8309264" cy="4900175"/>
          </a:xfrm>
        </p:spPr>
        <p:txBody>
          <a:bodyPr>
            <a:normAutofit fontScale="90000"/>
          </a:bodyPr>
          <a:lstStyle/>
          <a:p>
            <a:pPr algn="l"/>
            <a:r>
              <a:rPr kumimoji="1" lang="zh-TW" altLang="en-US" b="1" dirty="0">
                <a:solidFill>
                  <a:srgbClr val="0000FF"/>
                </a:solidFill>
              </a:rPr>
              <a:t>主議題前後測執行成效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r>
              <a:rPr kumimoji="1" lang="zh-TW" altLang="en-US" sz="4000" dirty="0"/>
              <a:t>呈現時需注意：</a:t>
            </a:r>
            <a:br>
              <a:rPr kumimoji="1" lang="en-US" altLang="zh-TW" sz="4000" dirty="0"/>
            </a:br>
            <a:r>
              <a:rPr kumimoji="1" lang="zh-TW" altLang="en-US" sz="4000" dirty="0"/>
              <a:t>＊依據前測訂定預期目標</a:t>
            </a:r>
            <a:br>
              <a:rPr kumimoji="1" lang="en-US" altLang="zh-TW" sz="4000" dirty="0"/>
            </a:br>
            <a:r>
              <a:rPr kumimoji="1" lang="zh-TW" altLang="en-US" sz="4000" dirty="0"/>
              <a:t>＊要有研究對象之分子分母</a:t>
            </a:r>
            <a:br>
              <a:rPr kumimoji="1" lang="en-US" altLang="zh-TW" sz="4000" dirty="0"/>
            </a:br>
            <a:r>
              <a:rPr kumimoji="1" lang="zh-TW" altLang="en-US" sz="4000" dirty="0"/>
              <a:t>＊成效當年度完成：</a:t>
            </a:r>
            <a:r>
              <a:rPr kumimoji="1" lang="en-US" altLang="zh-TW" sz="4000" dirty="0"/>
              <a:t>110  10</a:t>
            </a:r>
            <a:r>
              <a:rPr kumimoji="1" lang="zh-TW" altLang="en-US" sz="4000" dirty="0"/>
              <a:t>前</a:t>
            </a:r>
            <a:br>
              <a:rPr kumimoji="1" lang="en-US" altLang="zh-TW" sz="4000" dirty="0"/>
            </a:br>
            <a:r>
              <a:rPr kumimoji="1" lang="en-US" altLang="zh-TW" sz="4000" dirty="0"/>
              <a:t>     </a:t>
            </a:r>
            <a:r>
              <a:rPr kumimoji="1" lang="zh-TW" altLang="en-US" sz="4000" dirty="0"/>
              <a:t>完成前測、</a:t>
            </a:r>
            <a:r>
              <a:rPr kumimoji="1" lang="en-US" altLang="zh-TW" sz="4000" dirty="0"/>
              <a:t>11105</a:t>
            </a:r>
            <a:r>
              <a:rPr kumimoji="1" lang="zh-TW" altLang="en-US" sz="4000" dirty="0"/>
              <a:t>完成後測</a:t>
            </a:r>
            <a:br>
              <a:rPr kumimoji="1" lang="en-US" altLang="zh-TW" sz="4000" dirty="0"/>
            </a:br>
            <a:r>
              <a:rPr kumimoji="1" lang="zh-TW" altLang="en-US" sz="4000" dirty="0">
                <a:solidFill>
                  <a:srgbClr val="FF0000"/>
                </a:solidFill>
              </a:rPr>
              <a:t>＊預期目標應優於前測值</a:t>
            </a:r>
            <a:br>
              <a:rPr kumimoji="1" lang="en-US" altLang="zh-TW" sz="4000" dirty="0">
                <a:solidFill>
                  <a:srgbClr val="FF0000"/>
                </a:solidFill>
              </a:rPr>
            </a:br>
            <a:r>
              <a:rPr kumimoji="1" lang="zh-TW" altLang="en-US" sz="4000" dirty="0">
                <a:solidFill>
                  <a:srgbClr val="FF0000"/>
                </a:solidFill>
              </a:rPr>
              <a:t>＊人數</a:t>
            </a:r>
            <a:r>
              <a:rPr kumimoji="1" lang="en-US" altLang="zh-TW" sz="4000" dirty="0">
                <a:solidFill>
                  <a:srgbClr val="FF0000"/>
                </a:solidFill>
                <a:highlight>
                  <a:srgbClr val="FFFF00"/>
                </a:highlight>
              </a:rPr>
              <a:t>&lt;50</a:t>
            </a:r>
            <a:r>
              <a:rPr kumimoji="1" lang="zh-TW" altLang="en-US" sz="4000" dirty="0">
                <a:solidFill>
                  <a:srgbClr val="FF0000"/>
                </a:solidFill>
                <a:highlight>
                  <a:srgbClr val="FFFF00"/>
                </a:highlight>
              </a:rPr>
              <a:t>人</a:t>
            </a:r>
            <a:r>
              <a:rPr kumimoji="1" lang="zh-TW" altLang="en-US" sz="4000" dirty="0">
                <a:solidFill>
                  <a:srgbClr val="FF0000"/>
                </a:solidFill>
              </a:rPr>
              <a:t>之預期</a:t>
            </a:r>
            <a:r>
              <a:rPr kumimoji="1" lang="zh-TW" altLang="en-US" sz="4000" dirty="0">
                <a:solidFill>
                  <a:srgbClr val="0000FF"/>
                </a:solidFill>
              </a:rPr>
              <a:t>目標以改善一位學生</a:t>
            </a:r>
            <a:br>
              <a:rPr kumimoji="1" lang="en-US" altLang="zh-TW" sz="4000" dirty="0">
                <a:solidFill>
                  <a:srgbClr val="FF0000"/>
                </a:solidFill>
              </a:rPr>
            </a:br>
            <a:r>
              <a:rPr kumimoji="1" lang="en-US" altLang="zh-TW" sz="4000" dirty="0">
                <a:solidFill>
                  <a:srgbClr val="FF0000"/>
                </a:solidFill>
              </a:rPr>
              <a:t>    </a:t>
            </a:r>
            <a:r>
              <a:rPr kumimoji="1" lang="zh-TW" altLang="en-US" sz="4000" dirty="0">
                <a:solidFill>
                  <a:srgbClr val="FF0000"/>
                </a:solidFill>
              </a:rPr>
              <a:t>為目標、不是</a:t>
            </a:r>
            <a:r>
              <a:rPr kumimoji="1" lang="en-US" altLang="zh-TW" sz="4000" dirty="0">
                <a:solidFill>
                  <a:srgbClr val="FF0000"/>
                </a:solidFill>
              </a:rPr>
              <a:t>1%</a:t>
            </a:r>
            <a:endParaRPr kumimoji="1" lang="zh-TW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415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7809" y="1114941"/>
            <a:ext cx="8608381" cy="5875079"/>
          </a:xfrm>
        </p:spPr>
        <p:txBody>
          <a:bodyPr>
            <a:normAutofit/>
          </a:bodyPr>
          <a:lstStyle/>
          <a:p>
            <a:pPr algn="l"/>
            <a:r>
              <a:rPr kumimoji="1" lang="en-US" altLang="zh-TW" b="1" dirty="0">
                <a:solidFill>
                  <a:srgbClr val="0000FF"/>
                </a:solidFill>
              </a:rPr>
              <a:t>110</a:t>
            </a:r>
            <a:r>
              <a:rPr kumimoji="1" lang="zh-TW" altLang="en-US" b="1" dirty="0">
                <a:solidFill>
                  <a:srgbClr val="0000FF"/>
                </a:solidFill>
              </a:rPr>
              <a:t>主議題六大範疇成果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br>
              <a:rPr kumimoji="1" lang="en-US" altLang="zh-TW" b="1" dirty="0">
                <a:solidFill>
                  <a:srgbClr val="0000FF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＊需含幼兒園成果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br>
              <a:rPr kumimoji="1" lang="en-US" altLang="zh-TW" dirty="0">
                <a:solidFill>
                  <a:srgbClr val="FF0000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＊需含正向心理健康促進成果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endParaRPr kumimoji="1"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234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7809" y="1114941"/>
            <a:ext cx="8608381" cy="5875079"/>
          </a:xfrm>
        </p:spPr>
        <p:txBody>
          <a:bodyPr>
            <a:normAutofit fontScale="90000"/>
          </a:bodyPr>
          <a:lstStyle/>
          <a:p>
            <a:pPr algn="l"/>
            <a:r>
              <a:rPr kumimoji="1" lang="zh-TW" altLang="en-US" b="1" dirty="0">
                <a:solidFill>
                  <a:srgbClr val="0000FF"/>
                </a:solidFill>
              </a:rPr>
              <a:t>主議題六大範疇成果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br>
              <a:rPr kumimoji="1" lang="en-US" altLang="zh-TW" b="1" dirty="0">
                <a:solidFill>
                  <a:srgbClr val="0000FF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＊健康教學要有：</a:t>
            </a:r>
            <a:r>
              <a:rPr kumimoji="1"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教案、教學過程、學後省思、產出健康素養成果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br>
              <a:rPr kumimoji="1" lang="en-US" altLang="zh-TW" dirty="0">
                <a:solidFill>
                  <a:srgbClr val="FF0000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＊健康服務要有：</a:t>
            </a:r>
            <a:r>
              <a:rPr kumimoji="1"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缺點名冊、矯治追蹤成果、個案管理成果、管理總表、家長輔導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br>
              <a:rPr kumimoji="1" lang="en-US" altLang="zh-TW" dirty="0">
                <a:solidFill>
                  <a:srgbClr val="FF0000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＊要注意隱私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br>
              <a:rPr kumimoji="1" lang="en-US" altLang="zh-TW" dirty="0">
                <a:solidFill>
                  <a:srgbClr val="FF0000"/>
                </a:solidFill>
              </a:rPr>
            </a:br>
            <a:endParaRPr kumimoji="1"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1640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E74B9C-3BB2-6442-9E8E-E50975C2A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b="1" dirty="0">
                <a:solidFill>
                  <a:srgbClr val="0000FF"/>
                </a:solidFill>
              </a:rPr>
              <a:t>主議題健康教學範疇成果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B1DA00-0958-794C-9AE2-AE3EC232C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7030A0"/>
                </a:solidFill>
              </a:rPr>
              <a:t>110</a:t>
            </a:r>
            <a:r>
              <a:rPr lang="zh-TW" altLang="zh-TW" b="1" dirty="0">
                <a:solidFill>
                  <a:srgbClr val="7030A0"/>
                </a:solidFill>
              </a:rPr>
              <a:t>成果健康素養展現成果者列為Ａ考量。</a:t>
            </a:r>
            <a:endParaRPr lang="en-US" altLang="zh-TW" b="1" dirty="0">
              <a:solidFill>
                <a:srgbClr val="7030A0"/>
              </a:solidFill>
            </a:endParaRPr>
          </a:p>
          <a:p>
            <a:pPr lvl="0"/>
            <a:r>
              <a:rPr lang="zh-TW" altLang="zh-TW" b="1" dirty="0">
                <a:solidFill>
                  <a:srgbClr val="7030A0"/>
                </a:solidFill>
              </a:rPr>
              <a:t>宣導是無法代替教學成果。</a:t>
            </a:r>
          </a:p>
          <a:p>
            <a:pPr lvl="0"/>
            <a:r>
              <a:rPr lang="zh-TW" altLang="zh-TW" b="1" dirty="0">
                <a:solidFill>
                  <a:srgbClr val="7030A0"/>
                </a:solidFill>
              </a:rPr>
              <a:t>期末成果注意：需跨領域教學呈現</a:t>
            </a:r>
          </a:p>
          <a:p>
            <a:pPr lvl="0"/>
            <a:r>
              <a:rPr lang="zh-TW" altLang="zh-TW" b="1" dirty="0">
                <a:solidFill>
                  <a:srgbClr val="7030A0"/>
                </a:solidFill>
              </a:rPr>
              <a:t>健康生活技能呈現（學生學習成果展現）</a:t>
            </a:r>
            <a:r>
              <a:rPr lang="zh-TW" altLang="en-US" b="1" dirty="0">
                <a:solidFill>
                  <a:srgbClr val="7030A0"/>
                </a:solidFill>
              </a:rPr>
              <a:t>～包括學習單成果</a:t>
            </a:r>
            <a:endParaRPr lang="zh-TW" altLang="zh-TW" b="1" dirty="0">
              <a:solidFill>
                <a:srgbClr val="7030A0"/>
              </a:solidFill>
            </a:endParaRPr>
          </a:p>
          <a:p>
            <a:pPr lvl="0"/>
            <a:r>
              <a:rPr lang="zh-TW" altLang="zh-TW" b="1" dirty="0">
                <a:solidFill>
                  <a:srgbClr val="7030A0"/>
                </a:solidFill>
              </a:rPr>
              <a:t>教案呈現～應含整體課程單元重點</a:t>
            </a:r>
          </a:p>
          <a:p>
            <a:endParaRPr lang="zh-TW" altLang="zh-TW" b="1" dirty="0">
              <a:solidFill>
                <a:srgbClr val="7030A0"/>
              </a:solidFill>
            </a:endParaRP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1703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18350"/>
            <a:ext cx="7772400" cy="4900175"/>
          </a:xfrm>
        </p:spPr>
        <p:txBody>
          <a:bodyPr>
            <a:normAutofit/>
          </a:bodyPr>
          <a:lstStyle/>
          <a:p>
            <a:pPr algn="l"/>
            <a:r>
              <a:rPr kumimoji="1" lang="zh-TW" altLang="en-US" dirty="0"/>
              <a:t>學校背景分析</a:t>
            </a:r>
            <a:br>
              <a:rPr kumimoji="1" lang="en-US" altLang="zh-TW" dirty="0"/>
            </a:br>
            <a:br>
              <a:rPr kumimoji="1" lang="en-US" altLang="zh-TW" dirty="0"/>
            </a:br>
            <a:r>
              <a:rPr kumimoji="1" lang="zh-TW" altLang="en-US" dirty="0"/>
              <a:t>班級數：</a:t>
            </a:r>
            <a:br>
              <a:rPr kumimoji="1" lang="en-US" altLang="zh-TW" dirty="0"/>
            </a:br>
            <a:r>
              <a:rPr kumimoji="1" lang="zh-TW" altLang="en-US" dirty="0"/>
              <a:t>學生人數：</a:t>
            </a:r>
            <a:br>
              <a:rPr kumimoji="1" lang="en-US" altLang="zh-TW" dirty="0"/>
            </a:br>
            <a:r>
              <a:rPr kumimoji="1" lang="zh-TW" altLang="en-US" dirty="0"/>
              <a:t>教職員人數：</a:t>
            </a:r>
            <a:br>
              <a:rPr kumimoji="1" lang="en-US" altLang="zh-TW" dirty="0"/>
            </a:br>
            <a:br>
              <a:rPr kumimoji="1" lang="en-US" altLang="zh-TW" dirty="0"/>
            </a:br>
            <a:r>
              <a:rPr kumimoji="1" lang="zh-TW" altLang="en-US" dirty="0"/>
              <a:t>含幼兒園、弱勢％、社經背景</a:t>
            </a:r>
          </a:p>
        </p:txBody>
      </p:sp>
    </p:spTree>
    <p:extLst>
      <p:ext uri="{BB962C8B-B14F-4D97-AF65-F5344CB8AC3E}">
        <p14:creationId xmlns:p14="http://schemas.microsoft.com/office/powerpoint/2010/main" val="4176077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E74B9C-3BB2-6442-9E8E-E50975C2A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b="1" dirty="0">
                <a:solidFill>
                  <a:srgbClr val="0000FF"/>
                </a:solidFill>
              </a:rPr>
              <a:t>口腔主議題健康服務範疇成果</a:t>
            </a:r>
            <a:endParaRPr kumimoji="1"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A5B8C11-6A09-D045-A8C9-2E4A2312DA48}"/>
              </a:ext>
            </a:extLst>
          </p:cNvPr>
          <p:cNvSpPr txBox="1"/>
          <p:nvPr/>
        </p:nvSpPr>
        <p:spPr>
          <a:xfrm>
            <a:off x="267195" y="1561284"/>
            <a:ext cx="860961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＊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要強化個案管理成果、管理總表統計</a:t>
            </a:r>
            <a:endParaRPr lang="en-US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及窩溝、塗氟成果與％統計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，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成效數</a:t>
            </a:r>
            <a:endParaRPr lang="en-US" altLang="zh-TW" sz="3600" b="1" kern="100" dirty="0">
              <a:solidFill>
                <a:srgbClr val="7030A0"/>
              </a:solidFill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據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有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加入分析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。</a:t>
            </a:r>
            <a:endParaRPr lang="en-US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＊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強化教職員及家長健康服務與諮詢成果</a:t>
            </a:r>
            <a:r>
              <a:rPr lang="zh-TW" altLang="en-US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。</a:t>
            </a:r>
            <a:endParaRPr lang="en-US" altLang="zh-TW" sz="3600" b="1" kern="100" dirty="0">
              <a:solidFill>
                <a:srgbClr val="7030A0"/>
              </a:solidFill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＊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由數據檢視學校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口腔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問題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並列出口腔</a:t>
            </a:r>
            <a:endParaRPr lang="en-US" altLang="zh-TW" sz="3600" b="1" kern="100" dirty="0">
              <a:solidFill>
                <a:srgbClr val="7030A0"/>
              </a:solidFill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改善計畫。</a:t>
            </a:r>
            <a:endParaRPr lang="en-US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en-US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</a:t>
            </a:r>
            <a:endParaRPr lang="zh-TW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標楷體" panose="02010601000101010101" pitchFamily="2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＊</a:t>
            </a:r>
            <a:r>
              <a:rPr lang="en-US" altLang="zh-TW" sz="3600" b="1" kern="100" dirty="0">
                <a:solidFill>
                  <a:srgbClr val="7030A0"/>
                </a:solidFill>
                <a:effectLst/>
                <a:latin typeface="標楷體" panose="02010601000101010101" pitchFamily="2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110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成果展現者列為Ａ考量。</a:t>
            </a:r>
            <a:endParaRPr lang="zh-TW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zh-TW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211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B6BA6279-4D58-2846-9897-060523FB5806}"/>
              </a:ext>
            </a:extLst>
          </p:cNvPr>
          <p:cNvSpPr txBox="1"/>
          <p:nvPr/>
        </p:nvSpPr>
        <p:spPr>
          <a:xfrm>
            <a:off x="362196" y="1762888"/>
            <a:ext cx="862742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kern="100" dirty="0">
                <a:solidFill>
                  <a:srgbClr val="3457C1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主議題</a:t>
            </a:r>
            <a:r>
              <a:rPr lang="zh-TW" altLang="zh-TW" sz="6000" b="1" kern="100" dirty="0">
                <a:solidFill>
                  <a:srgbClr val="3457C1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六大範疇成果</a:t>
            </a:r>
            <a:endParaRPr lang="en-US" altLang="zh-TW" sz="6000" b="1" kern="100" dirty="0">
              <a:solidFill>
                <a:srgbClr val="3457C1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zh-TW" sz="60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加入特色展現</a:t>
            </a:r>
            <a:endParaRPr lang="en-US" altLang="zh-TW" sz="6000" b="1" kern="100" dirty="0">
              <a:solidFill>
                <a:srgbClr val="FF000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zh-TW" sz="60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為特優Ａ考量</a:t>
            </a:r>
            <a:endParaRPr lang="zh-TW" altLang="zh-TW" sz="6000" b="1" kern="100" dirty="0">
              <a:solidFill>
                <a:srgbClr val="FF000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758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18350"/>
            <a:ext cx="8309264" cy="4900175"/>
          </a:xfrm>
        </p:spPr>
        <p:txBody>
          <a:bodyPr>
            <a:normAutofit fontScale="90000"/>
          </a:bodyPr>
          <a:lstStyle/>
          <a:p>
            <a:pPr algn="l"/>
            <a:r>
              <a:rPr kumimoji="1" lang="zh-TW" altLang="en-US" b="1" dirty="0">
                <a:solidFill>
                  <a:srgbClr val="0000FF"/>
                </a:solidFill>
              </a:rPr>
              <a:t>自選議題前後測執行成效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r>
              <a:rPr kumimoji="1" lang="zh-TW" altLang="en-US" sz="4000" dirty="0"/>
              <a:t>呈現時需注意：</a:t>
            </a:r>
            <a:br>
              <a:rPr kumimoji="1" lang="en-US" altLang="zh-TW" sz="4000" dirty="0"/>
            </a:br>
            <a:r>
              <a:rPr kumimoji="1" lang="zh-TW" altLang="en-US" sz="4000" dirty="0"/>
              <a:t>＊依據前測訂定預期目標</a:t>
            </a:r>
            <a:br>
              <a:rPr kumimoji="1" lang="en-US" altLang="zh-TW" sz="4000" dirty="0"/>
            </a:br>
            <a:r>
              <a:rPr kumimoji="1" lang="zh-TW" altLang="en-US" sz="4000" dirty="0"/>
              <a:t>＊要有研究對象之分子分母</a:t>
            </a:r>
            <a:br>
              <a:rPr kumimoji="1" lang="en-US" altLang="zh-TW" sz="4000" dirty="0"/>
            </a:br>
            <a:r>
              <a:rPr kumimoji="1" lang="zh-TW" altLang="en-US" sz="4000" dirty="0"/>
              <a:t>＊成效當年度完成：</a:t>
            </a:r>
            <a:r>
              <a:rPr kumimoji="1" lang="en-US" altLang="zh-TW" sz="4000" dirty="0"/>
              <a:t>110  10</a:t>
            </a:r>
            <a:r>
              <a:rPr kumimoji="1" lang="zh-TW" altLang="en-US" sz="4000" dirty="0"/>
              <a:t>前</a:t>
            </a:r>
            <a:br>
              <a:rPr kumimoji="1" lang="en-US" altLang="zh-TW" sz="4000" dirty="0"/>
            </a:br>
            <a:r>
              <a:rPr kumimoji="1" lang="en-US" altLang="zh-TW" sz="4000" dirty="0"/>
              <a:t>     </a:t>
            </a:r>
            <a:r>
              <a:rPr kumimoji="1" lang="zh-TW" altLang="en-US" sz="4000" dirty="0"/>
              <a:t>完成前測、</a:t>
            </a:r>
            <a:r>
              <a:rPr kumimoji="1" lang="en-US" altLang="zh-TW" sz="4000" dirty="0"/>
              <a:t>11105</a:t>
            </a:r>
            <a:r>
              <a:rPr kumimoji="1" lang="zh-TW" altLang="en-US" sz="4000" dirty="0"/>
              <a:t>完成後測</a:t>
            </a:r>
            <a:br>
              <a:rPr kumimoji="1" lang="en-US" altLang="zh-TW" sz="4000" dirty="0"/>
            </a:br>
            <a:r>
              <a:rPr kumimoji="1" lang="zh-TW" altLang="en-US" sz="4000" dirty="0">
                <a:solidFill>
                  <a:srgbClr val="FF0000"/>
                </a:solidFill>
              </a:rPr>
              <a:t>＊預期目標應優於前測值</a:t>
            </a:r>
            <a:br>
              <a:rPr kumimoji="1" lang="en-US" altLang="zh-TW" sz="4000" dirty="0">
                <a:solidFill>
                  <a:srgbClr val="FF0000"/>
                </a:solidFill>
              </a:rPr>
            </a:br>
            <a:r>
              <a:rPr kumimoji="1" lang="zh-TW" altLang="en-US" sz="4000" dirty="0">
                <a:solidFill>
                  <a:srgbClr val="FF0000"/>
                </a:solidFill>
              </a:rPr>
              <a:t>＊人數人數</a:t>
            </a:r>
            <a:r>
              <a:rPr kumimoji="1" lang="en-US" altLang="zh-TW" sz="4000" dirty="0">
                <a:solidFill>
                  <a:srgbClr val="FF0000"/>
                </a:solidFill>
                <a:highlight>
                  <a:srgbClr val="FFFF00"/>
                </a:highlight>
              </a:rPr>
              <a:t>&lt;50</a:t>
            </a:r>
            <a:r>
              <a:rPr kumimoji="1" lang="zh-TW" altLang="en-US" sz="4000" dirty="0">
                <a:solidFill>
                  <a:srgbClr val="FF0000"/>
                </a:solidFill>
                <a:highlight>
                  <a:srgbClr val="FFFF00"/>
                </a:highlight>
              </a:rPr>
              <a:t>人</a:t>
            </a:r>
            <a:r>
              <a:rPr kumimoji="1" lang="zh-TW" altLang="en-US" sz="4000" dirty="0">
                <a:solidFill>
                  <a:srgbClr val="FF0000"/>
                </a:solidFill>
              </a:rPr>
              <a:t>之預期</a:t>
            </a:r>
            <a:r>
              <a:rPr kumimoji="1" lang="zh-TW" altLang="en-US" sz="4000" dirty="0">
                <a:solidFill>
                  <a:srgbClr val="0000FF"/>
                </a:solidFill>
              </a:rPr>
              <a:t>目標以改善一位學生</a:t>
            </a:r>
            <a:r>
              <a:rPr kumimoji="1" lang="zh-TW" altLang="en-US" sz="4000" dirty="0">
                <a:solidFill>
                  <a:srgbClr val="FF0000"/>
                </a:solidFill>
              </a:rPr>
              <a:t>為目標、不是</a:t>
            </a:r>
            <a:r>
              <a:rPr kumimoji="1" lang="en-US" altLang="zh-TW" sz="4000" dirty="0">
                <a:solidFill>
                  <a:srgbClr val="FF0000"/>
                </a:solidFill>
              </a:rPr>
              <a:t>1%</a:t>
            </a:r>
            <a:endParaRPr kumimoji="1" lang="zh-TW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415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837127" y="665201"/>
            <a:ext cx="3008248" cy="6017049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kumimoji="1" lang="zh-TW" altLang="en-US" sz="2800" dirty="0">
                <a:solidFill>
                  <a:srgbClr val="0000FF"/>
                </a:solidFill>
              </a:rPr>
              <a:t>分子分母呈現例：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15.22%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(21/138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58.67</a:t>
            </a:r>
            <a:r>
              <a:rPr kumimoji="1" lang="zh-TW" altLang="en-US" sz="2800" dirty="0">
                <a:solidFill>
                  <a:srgbClr val="0000FF"/>
                </a:solidFill>
              </a:rPr>
              <a:t>％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6.67%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zh-TW" altLang="en-US" sz="2800" dirty="0">
                <a:solidFill>
                  <a:srgbClr val="0000FF"/>
                </a:solidFill>
              </a:rPr>
              <a:t>（</a:t>
            </a:r>
            <a:r>
              <a:rPr kumimoji="1" lang="en-US" altLang="zh-TW" sz="2800" dirty="0">
                <a:solidFill>
                  <a:srgbClr val="0000FF"/>
                </a:solidFill>
              </a:rPr>
              <a:t>1/15</a:t>
            </a:r>
            <a:r>
              <a:rPr kumimoji="1" lang="zh-TW" altLang="en-US" sz="2800" dirty="0">
                <a:solidFill>
                  <a:srgbClr val="0000FF"/>
                </a:solidFill>
              </a:rPr>
              <a:t>人）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endParaRPr kumimoji="1" lang="zh-TW" altLang="en-US" sz="2800" dirty="0">
              <a:solidFill>
                <a:srgbClr val="0000FF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95" y="0"/>
            <a:ext cx="5522814" cy="6858000"/>
          </a:xfrm>
          <a:prstGeom prst="rect">
            <a:avLst/>
          </a:prstGeom>
        </p:spPr>
      </p:pic>
      <p:cxnSp>
        <p:nvCxnSpPr>
          <p:cNvPr id="6" name="直線箭頭接點 5"/>
          <p:cNvCxnSpPr/>
          <p:nvPr/>
        </p:nvCxnSpPr>
        <p:spPr>
          <a:xfrm flipV="1">
            <a:off x="4263924" y="3794673"/>
            <a:ext cx="2313406" cy="10129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箭頭接點 11"/>
          <p:cNvCxnSpPr/>
          <p:nvPr/>
        </p:nvCxnSpPr>
        <p:spPr>
          <a:xfrm flipV="1">
            <a:off x="4263924" y="5443776"/>
            <a:ext cx="2313406" cy="10129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480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9413" y="423313"/>
            <a:ext cx="8608381" cy="5875079"/>
          </a:xfrm>
        </p:spPr>
        <p:txBody>
          <a:bodyPr>
            <a:normAutofit fontScale="90000"/>
          </a:bodyPr>
          <a:lstStyle/>
          <a:p>
            <a:pPr algn="l"/>
            <a:r>
              <a:rPr kumimoji="1" lang="zh-TW" altLang="en-US" b="1" dirty="0">
                <a:solidFill>
                  <a:srgbClr val="0000FF"/>
                </a:solidFill>
              </a:rPr>
              <a:t>自選議題六大範疇成果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r>
              <a:rPr kumimoji="1" lang="zh-TW" altLang="en-US" dirty="0"/>
              <a:t>＊</a:t>
            </a:r>
            <a:r>
              <a:rPr kumimoji="1" lang="zh-TW" altLang="en-US" dirty="0">
                <a:solidFill>
                  <a:srgbClr val="FF0000"/>
                </a:solidFill>
              </a:rPr>
              <a:t>依照</a:t>
            </a:r>
            <a:r>
              <a:rPr kumimoji="1" lang="en-US" altLang="zh-TW" dirty="0">
                <a:solidFill>
                  <a:srgbClr val="FF0000"/>
                </a:solidFill>
              </a:rPr>
              <a:t>110</a:t>
            </a:r>
            <a:r>
              <a:rPr kumimoji="1" lang="zh-TW" altLang="en-US" dirty="0">
                <a:solidFill>
                  <a:srgbClr val="FF0000"/>
                </a:solidFill>
              </a:rPr>
              <a:t>健康促進計畫策略呈現成果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r>
              <a:rPr kumimoji="1" lang="en-US" altLang="zh-TW" dirty="0">
                <a:solidFill>
                  <a:srgbClr val="FF0000"/>
                </a:solidFill>
              </a:rPr>
              <a:t>     </a:t>
            </a:r>
            <a:r>
              <a:rPr kumimoji="1" lang="zh-TW" altLang="en-US" dirty="0">
                <a:solidFill>
                  <a:srgbClr val="0000FF"/>
                </a:solidFill>
              </a:rPr>
              <a:t>一個策略、一份成果</a:t>
            </a:r>
            <a:r>
              <a:rPr kumimoji="1" lang="zh-TW" altLang="en-US" dirty="0">
                <a:solidFill>
                  <a:srgbClr val="FF0000"/>
                </a:solidFill>
              </a:rPr>
              <a:t>、圖文並茂呈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r>
              <a:rPr kumimoji="1" lang="en-US" altLang="zh-TW" dirty="0">
                <a:solidFill>
                  <a:srgbClr val="FF0000"/>
                </a:solidFill>
              </a:rPr>
              <a:t>     </a:t>
            </a:r>
            <a:r>
              <a:rPr kumimoji="1" lang="zh-TW" altLang="en-US" dirty="0">
                <a:solidFill>
                  <a:srgbClr val="FF0000"/>
                </a:solidFill>
              </a:rPr>
              <a:t>現、圖大、字輔助說明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r>
              <a:rPr kumimoji="1" lang="zh-TW" altLang="en-US" dirty="0"/>
              <a:t>＊呈現順序：</a:t>
            </a:r>
            <a:br>
              <a:rPr kumimoji="1" lang="en-US" altLang="zh-TW" dirty="0"/>
            </a:br>
            <a:r>
              <a:rPr kumimoji="1" lang="en-US" altLang="zh-TW" dirty="0"/>
              <a:t>1</a:t>
            </a:r>
            <a:r>
              <a:rPr kumimoji="1" lang="zh-TW" altLang="en-US" dirty="0"/>
              <a:t>健康政策</a:t>
            </a:r>
            <a:r>
              <a:rPr kumimoji="1" lang="en-US" altLang="zh-TW" dirty="0"/>
              <a:t>    2</a:t>
            </a:r>
            <a:r>
              <a:rPr kumimoji="1" lang="zh-TW" altLang="en-US" dirty="0"/>
              <a:t>物質環境</a:t>
            </a:r>
            <a:br>
              <a:rPr kumimoji="1" lang="en-US" altLang="zh-TW" dirty="0"/>
            </a:br>
            <a:r>
              <a:rPr kumimoji="1" lang="en-US" altLang="zh-TW" dirty="0"/>
              <a:t>3</a:t>
            </a:r>
            <a:r>
              <a:rPr kumimoji="1" lang="zh-TW" altLang="en-US" dirty="0"/>
              <a:t>社會環境</a:t>
            </a:r>
            <a:r>
              <a:rPr kumimoji="1" lang="en-US" altLang="zh-TW" dirty="0"/>
              <a:t>    4</a:t>
            </a:r>
            <a:r>
              <a:rPr kumimoji="1" lang="zh-TW" altLang="en-US" dirty="0"/>
              <a:t>健康教學與活動</a:t>
            </a:r>
            <a:br>
              <a:rPr kumimoji="1" lang="en-US" altLang="zh-TW" dirty="0"/>
            </a:br>
            <a:r>
              <a:rPr kumimoji="1" lang="en-US" altLang="zh-TW" dirty="0"/>
              <a:t>5</a:t>
            </a:r>
            <a:r>
              <a:rPr kumimoji="1" lang="zh-TW" altLang="en-US" dirty="0"/>
              <a:t>社區關係</a:t>
            </a:r>
            <a:r>
              <a:rPr kumimoji="1" lang="en-US" altLang="zh-TW" dirty="0"/>
              <a:t>    6</a:t>
            </a:r>
            <a:r>
              <a:rPr kumimoji="1" lang="zh-TW" altLang="en-US" dirty="0"/>
              <a:t>健康服務</a:t>
            </a:r>
            <a:br>
              <a:rPr kumimoji="1" lang="en-US" altLang="zh-TW" dirty="0"/>
            </a:br>
            <a:br>
              <a:rPr kumimoji="1" lang="en-US" altLang="zh-TW" dirty="0"/>
            </a:br>
            <a:r>
              <a:rPr kumimoji="1" lang="zh-TW" altLang="en-US" dirty="0">
                <a:solidFill>
                  <a:srgbClr val="FF0000"/>
                </a:solidFill>
              </a:rPr>
              <a:t>順序不要亂跳、範疇要放對</a:t>
            </a:r>
            <a:br>
              <a:rPr kumimoji="1" lang="en-US" altLang="zh-TW" dirty="0">
                <a:solidFill>
                  <a:srgbClr val="FF0000"/>
                </a:solidFill>
              </a:rPr>
            </a:br>
            <a:endParaRPr kumimoji="1"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585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7809" y="1114941"/>
            <a:ext cx="8608381" cy="5875079"/>
          </a:xfrm>
        </p:spPr>
        <p:txBody>
          <a:bodyPr>
            <a:normAutofit/>
          </a:bodyPr>
          <a:lstStyle/>
          <a:p>
            <a:pPr algn="l"/>
            <a:r>
              <a:rPr kumimoji="1" lang="en-US" altLang="zh-TW" b="1" dirty="0">
                <a:solidFill>
                  <a:srgbClr val="0000FF"/>
                </a:solidFill>
              </a:rPr>
              <a:t>110</a:t>
            </a:r>
            <a:r>
              <a:rPr kumimoji="1" lang="zh-TW" altLang="en-US" b="1" dirty="0">
                <a:solidFill>
                  <a:srgbClr val="0000FF"/>
                </a:solidFill>
              </a:rPr>
              <a:t>自選議題六大範疇成果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br>
              <a:rPr kumimoji="1" lang="en-US" altLang="zh-TW" b="1" dirty="0">
                <a:solidFill>
                  <a:srgbClr val="0000FF"/>
                </a:solidFill>
              </a:rPr>
            </a:br>
            <a:r>
              <a:rPr kumimoji="1" lang="zh-TW" altLang="en-US" dirty="0">
                <a:solidFill>
                  <a:srgbClr val="FF0000"/>
                </a:solidFill>
              </a:rPr>
              <a:t>＊需含幼兒園成果</a:t>
            </a:r>
          </a:p>
        </p:txBody>
      </p:sp>
    </p:spTree>
    <p:extLst>
      <p:ext uri="{BB962C8B-B14F-4D97-AF65-F5344CB8AC3E}">
        <p14:creationId xmlns:p14="http://schemas.microsoft.com/office/powerpoint/2010/main" val="19845342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06F937F6-FC19-714B-9777-7268FD9A1117}"/>
              </a:ext>
            </a:extLst>
          </p:cNvPr>
          <p:cNvSpPr txBox="1"/>
          <p:nvPr/>
        </p:nvSpPr>
        <p:spPr>
          <a:xfrm>
            <a:off x="285008" y="1941155"/>
            <a:ext cx="885899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＊</a:t>
            </a:r>
            <a:r>
              <a:rPr lang="zh-TW" altLang="zh-TW" sz="44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屏東陽光超強、建議戶外活動</a:t>
            </a:r>
            <a:endParaRPr lang="en-US" altLang="zh-TW" sz="44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44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</a:t>
            </a:r>
            <a:r>
              <a:rPr lang="zh-TW" altLang="zh-TW" sz="44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務必要護眼，考量孩子們無戴</a:t>
            </a:r>
            <a:endParaRPr lang="en-US" altLang="zh-TW" sz="44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4400" b="1" kern="100" dirty="0">
                <a:solidFill>
                  <a:srgbClr val="7030A0"/>
                </a:solidFill>
                <a:latin typeface="Cambria" panose="020405030504060302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  </a:t>
            </a:r>
            <a:r>
              <a:rPr lang="zh-TW" altLang="zh-TW" sz="44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帽</a:t>
            </a:r>
            <a:r>
              <a:rPr lang="zh-TW" altLang="en-US" sz="44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、</a:t>
            </a:r>
            <a:r>
              <a:rPr lang="zh-TW" altLang="zh-TW" sz="44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護眼習慣，</a:t>
            </a:r>
            <a:r>
              <a:rPr lang="en-US" altLang="zh-TW" sz="4400" b="1" kern="100" dirty="0">
                <a:solidFill>
                  <a:srgbClr val="7030A0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110</a:t>
            </a:r>
            <a:r>
              <a:rPr lang="zh-TW" altLang="zh-TW" sz="4400" b="1" kern="100" dirty="0">
                <a:solidFill>
                  <a:srgbClr val="7030A0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成果展現成</a:t>
            </a:r>
            <a:endParaRPr lang="en-US" altLang="zh-TW" sz="4400" b="1" kern="100" dirty="0">
              <a:solidFill>
                <a:srgbClr val="7030A0"/>
              </a:solidFill>
              <a:effectLst/>
              <a:highlight>
                <a:srgbClr val="FFFF00"/>
              </a:highlight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4400" b="1" kern="100" dirty="0">
                <a:solidFill>
                  <a:srgbClr val="7030A0"/>
                </a:solidFill>
                <a:highlight>
                  <a:srgbClr val="FFFF00"/>
                </a:highlight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</a:t>
            </a:r>
            <a:r>
              <a:rPr lang="zh-TW" altLang="zh-TW" sz="4400" b="1" kern="100" dirty="0">
                <a:solidFill>
                  <a:srgbClr val="7030A0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果者列為Ａ考量。</a:t>
            </a:r>
            <a:endParaRPr lang="zh-TW" altLang="zh-TW" sz="4400" b="1" kern="100" dirty="0">
              <a:solidFill>
                <a:srgbClr val="7030A0"/>
              </a:solidFill>
              <a:effectLst/>
              <a:highlight>
                <a:srgbClr val="FFFF00"/>
              </a:highlight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023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E74B9C-3BB2-6442-9E8E-E50975C2A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b="1" dirty="0">
                <a:solidFill>
                  <a:srgbClr val="0000FF"/>
                </a:solidFill>
              </a:rPr>
              <a:t>自選議題健康教學範疇成果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B1DA00-0958-794C-9AE2-AE3EC232C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7030A0"/>
                </a:solidFill>
              </a:rPr>
              <a:t>110</a:t>
            </a:r>
            <a:r>
              <a:rPr lang="zh-TW" altLang="zh-TW" b="1" dirty="0">
                <a:solidFill>
                  <a:srgbClr val="7030A0"/>
                </a:solidFill>
              </a:rPr>
              <a:t>成果健康素養展現成果者列為Ａ考量。</a:t>
            </a:r>
            <a:endParaRPr lang="en-US" altLang="zh-TW" b="1" dirty="0">
              <a:solidFill>
                <a:srgbClr val="7030A0"/>
              </a:solidFill>
            </a:endParaRPr>
          </a:p>
          <a:p>
            <a:pPr lvl="0"/>
            <a:r>
              <a:rPr lang="zh-TW" altLang="zh-TW" b="1" dirty="0">
                <a:solidFill>
                  <a:srgbClr val="7030A0"/>
                </a:solidFill>
              </a:rPr>
              <a:t>宣導是無法代替教學成果。</a:t>
            </a:r>
          </a:p>
          <a:p>
            <a:pPr lvl="0"/>
            <a:r>
              <a:rPr lang="zh-TW" altLang="zh-TW" b="1" dirty="0">
                <a:solidFill>
                  <a:srgbClr val="7030A0"/>
                </a:solidFill>
              </a:rPr>
              <a:t>期末成果注意：需跨領域教學呈現</a:t>
            </a:r>
          </a:p>
          <a:p>
            <a:pPr lvl="0"/>
            <a:r>
              <a:rPr lang="zh-TW" altLang="zh-TW" b="1" dirty="0">
                <a:solidFill>
                  <a:srgbClr val="7030A0"/>
                </a:solidFill>
              </a:rPr>
              <a:t>健康生活技能呈現（學生學習成果展現）</a:t>
            </a:r>
            <a:r>
              <a:rPr lang="zh-TW" altLang="en-US" b="1" dirty="0">
                <a:solidFill>
                  <a:srgbClr val="7030A0"/>
                </a:solidFill>
              </a:rPr>
              <a:t>～包括學習單成果</a:t>
            </a:r>
            <a:endParaRPr lang="zh-TW" altLang="zh-TW" b="1" dirty="0">
              <a:solidFill>
                <a:srgbClr val="7030A0"/>
              </a:solidFill>
            </a:endParaRPr>
          </a:p>
          <a:p>
            <a:pPr lvl="0"/>
            <a:r>
              <a:rPr lang="zh-TW" altLang="zh-TW" b="1" dirty="0">
                <a:solidFill>
                  <a:srgbClr val="7030A0"/>
                </a:solidFill>
              </a:rPr>
              <a:t>教案呈現～應含整體課程單元重點</a:t>
            </a:r>
            <a:endParaRPr lang="en-US" altLang="zh-TW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lvl="0"/>
            <a:r>
              <a:rPr lang="zh-TW" alt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請注意：健康體位教學非體育課程</a:t>
            </a:r>
            <a:endParaRPr lang="zh-TW" altLang="zh-TW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zh-TW" altLang="zh-TW" b="1" dirty="0">
              <a:solidFill>
                <a:srgbClr val="7030A0"/>
              </a:solidFill>
            </a:endParaRP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08628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E74B9C-3BB2-6442-9E8E-E50975C2A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b="1" dirty="0">
                <a:solidFill>
                  <a:srgbClr val="0000FF"/>
                </a:solidFill>
              </a:rPr>
              <a:t>體位自選議題健康服務範疇成果</a:t>
            </a:r>
            <a:endParaRPr kumimoji="1"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A5B8C11-6A09-D045-A8C9-2E4A2312DA48}"/>
              </a:ext>
            </a:extLst>
          </p:cNvPr>
          <p:cNvSpPr txBox="1"/>
          <p:nvPr/>
        </p:nvSpPr>
        <p:spPr>
          <a:xfrm>
            <a:off x="267195" y="1561284"/>
            <a:ext cx="860961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＊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要強化個案管理成果、管理總表統計</a:t>
            </a:r>
            <a:endParaRPr lang="en-US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及</a:t>
            </a:r>
            <a:r>
              <a:rPr lang="zh-TW" altLang="en-US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體位控制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成果與％統計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，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成效數</a:t>
            </a:r>
            <a:endParaRPr lang="en-US" altLang="zh-TW" sz="3600" b="1" kern="100" dirty="0">
              <a:solidFill>
                <a:srgbClr val="7030A0"/>
              </a:solidFill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據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有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加入分析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。</a:t>
            </a:r>
            <a:endParaRPr lang="en-US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＊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強化教職員及家長健康服務與諮詢成果</a:t>
            </a:r>
            <a:r>
              <a:rPr lang="zh-TW" altLang="en-US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。</a:t>
            </a:r>
            <a:endParaRPr lang="en-US" altLang="zh-TW" sz="3600" b="1" kern="100" dirty="0">
              <a:solidFill>
                <a:srgbClr val="7030A0"/>
              </a:solidFill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＊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由數據檢視學校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體位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問題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並列出體位</a:t>
            </a:r>
            <a:endParaRPr lang="en-US" altLang="zh-TW" sz="3600" b="1" kern="100" dirty="0">
              <a:solidFill>
                <a:srgbClr val="7030A0"/>
              </a:solidFill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改善計畫。</a:t>
            </a:r>
            <a:endParaRPr lang="en-US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en-US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</a:t>
            </a:r>
            <a:endParaRPr lang="zh-TW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標楷體" panose="02010601000101010101" pitchFamily="2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＊</a:t>
            </a:r>
            <a:r>
              <a:rPr lang="en-US" altLang="zh-TW" sz="3600" b="1" kern="100" dirty="0">
                <a:solidFill>
                  <a:srgbClr val="7030A0"/>
                </a:solidFill>
                <a:effectLst/>
                <a:latin typeface="標楷體" panose="02010601000101010101" pitchFamily="2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110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成果展現者列為Ａ考量。</a:t>
            </a:r>
            <a:endParaRPr lang="zh-TW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zh-TW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636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E74B9C-3BB2-6442-9E8E-E50975C2A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b="1" dirty="0">
                <a:solidFill>
                  <a:srgbClr val="0000FF"/>
                </a:solidFill>
              </a:rPr>
              <a:t>視力自選議題健康服務範疇成果</a:t>
            </a:r>
            <a:endParaRPr kumimoji="1"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A5B8C11-6A09-D045-A8C9-2E4A2312DA48}"/>
              </a:ext>
            </a:extLst>
          </p:cNvPr>
          <p:cNvSpPr txBox="1"/>
          <p:nvPr/>
        </p:nvSpPr>
        <p:spPr>
          <a:xfrm>
            <a:off x="267195" y="1561284"/>
            <a:ext cx="860961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＊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要強化</a:t>
            </a:r>
            <a:r>
              <a:rPr lang="zh-TW" altLang="en-US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高度近視、高關懷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個案管理成果、</a:t>
            </a:r>
            <a:endParaRPr lang="en-US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管理總表統計及</a:t>
            </a:r>
            <a:r>
              <a:rPr lang="zh-TW" altLang="en-US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體位控制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成果與％統計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，</a:t>
            </a:r>
            <a:endParaRPr lang="en-US" altLang="zh-TW" sz="3600" b="1" kern="100" dirty="0">
              <a:solidFill>
                <a:srgbClr val="7030A0"/>
              </a:solidFill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成效數據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有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加入分析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。</a:t>
            </a:r>
            <a:endParaRPr lang="en-US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＊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強化教職員及家長健康服務與諮詢成果</a:t>
            </a:r>
            <a:r>
              <a:rPr lang="zh-TW" altLang="en-US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。</a:t>
            </a:r>
            <a:endParaRPr lang="en-US" altLang="zh-TW" sz="3600" b="1" kern="100" dirty="0">
              <a:solidFill>
                <a:srgbClr val="7030A0"/>
              </a:solidFill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＊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由數據檢視學校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視力</a:t>
            </a:r>
            <a:r>
              <a:rPr lang="zh-TW" altLang="zh-TW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問題</a:t>
            </a:r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並列出視力</a:t>
            </a:r>
            <a:endParaRPr lang="en-US" altLang="zh-TW" sz="3600" b="1" kern="100" dirty="0">
              <a:solidFill>
                <a:srgbClr val="7030A0"/>
              </a:solidFill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    改善計畫。</a:t>
            </a:r>
            <a:endParaRPr lang="en-US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標楷體" panose="02010601000101010101" pitchFamily="2" charset="-120"/>
              <a:cs typeface="Times New Roman" panose="02020603050405020304" pitchFamily="18" charset="0"/>
            </a:endParaRPr>
          </a:p>
          <a:p>
            <a:r>
              <a:rPr lang="en-US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 </a:t>
            </a:r>
            <a:endParaRPr lang="zh-TW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en-US" sz="3600" b="1" kern="100" dirty="0">
                <a:solidFill>
                  <a:srgbClr val="7030A0"/>
                </a:solidFill>
                <a:latin typeface="標楷體" panose="02010601000101010101" pitchFamily="2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＊</a:t>
            </a:r>
            <a:r>
              <a:rPr lang="en-US" altLang="zh-TW" sz="3600" b="1" kern="100" dirty="0">
                <a:solidFill>
                  <a:srgbClr val="7030A0"/>
                </a:solidFill>
                <a:effectLst/>
                <a:latin typeface="標楷體" panose="02010601000101010101" pitchFamily="2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110</a:t>
            </a:r>
            <a:r>
              <a:rPr lang="zh-TW" altLang="zh-TW" sz="3600" b="1" kern="10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標楷體" panose="02010601000101010101" pitchFamily="2" charset="-120"/>
                <a:cs typeface="Times New Roman" panose="02020603050405020304" pitchFamily="18" charset="0"/>
              </a:rPr>
              <a:t>成果展現者列為Ａ考量。</a:t>
            </a:r>
            <a:endParaRPr lang="zh-TW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zh-TW" altLang="zh-TW" sz="3600" b="1" kern="100" dirty="0">
              <a:solidFill>
                <a:srgbClr val="7030A0"/>
              </a:solidFill>
              <a:effectLst/>
              <a:latin typeface="Cambria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843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88649"/>
            <a:ext cx="7772400" cy="4900175"/>
          </a:xfrm>
        </p:spPr>
        <p:txBody>
          <a:bodyPr>
            <a:normAutofit fontScale="90000"/>
          </a:bodyPr>
          <a:lstStyle/>
          <a:p>
            <a:pPr algn="l"/>
            <a:r>
              <a:rPr kumimoji="1" lang="zh-TW" altLang="en-US" dirty="0">
                <a:solidFill>
                  <a:srgbClr val="0070C0"/>
                </a:solidFill>
              </a:rPr>
              <a:t>          </a:t>
            </a:r>
            <a:r>
              <a:rPr kumimoji="1" lang="zh-TW" altLang="en-US" b="1" dirty="0">
                <a:solidFill>
                  <a:srgbClr val="0070C0"/>
                </a:solidFill>
              </a:rPr>
              <a:t>歷年健康促進得獎事蹟</a:t>
            </a:r>
            <a:br>
              <a:rPr kumimoji="1" lang="en-US" altLang="zh-TW" b="1" dirty="0">
                <a:solidFill>
                  <a:srgbClr val="0070C0"/>
                </a:solidFill>
              </a:rPr>
            </a:br>
            <a:br>
              <a:rPr kumimoji="1" lang="en-US" altLang="zh-TW" dirty="0"/>
            </a:br>
            <a:r>
              <a:rPr lang="zh-TW" altLang="en-US" sz="3600" dirty="0"/>
              <a:t>一、</a:t>
            </a:r>
            <a:r>
              <a:rPr lang="zh-TW" altLang="zh-TW" sz="3600" b="1" dirty="0">
                <a:solidFill>
                  <a:srgbClr val="7030A0"/>
                </a:solidFill>
              </a:rPr>
              <a:t>近四年以健康促進議題相關得獎為主</a:t>
            </a:r>
            <a:br>
              <a:rPr lang="en-US" altLang="zh-TW" sz="3600" b="1" dirty="0">
                <a:solidFill>
                  <a:srgbClr val="7030A0"/>
                </a:solidFill>
              </a:rPr>
            </a:br>
            <a:br>
              <a:rPr lang="zh-TW" altLang="zh-TW" sz="3600" b="1" dirty="0">
                <a:solidFill>
                  <a:srgbClr val="7030A0"/>
                </a:solidFill>
              </a:rPr>
            </a:br>
            <a:r>
              <a:rPr lang="en-US" altLang="zh-TW" sz="3600" b="1" dirty="0">
                <a:solidFill>
                  <a:srgbClr val="7030A0"/>
                </a:solidFill>
              </a:rPr>
              <a:t>      1.</a:t>
            </a:r>
            <a:r>
              <a:rPr lang="zh-TW" altLang="zh-TW" sz="3600" b="1" dirty="0">
                <a:solidFill>
                  <a:srgbClr val="7030A0"/>
                </a:solidFill>
              </a:rPr>
              <a:t>與計畫議題相關得獎事蹟</a:t>
            </a:r>
            <a:br>
              <a:rPr lang="zh-TW" altLang="zh-TW" sz="3600" b="1" dirty="0">
                <a:solidFill>
                  <a:srgbClr val="7030A0"/>
                </a:solidFill>
              </a:rPr>
            </a:br>
            <a:r>
              <a:rPr lang="en-US" altLang="zh-TW" sz="3600" b="1" dirty="0">
                <a:solidFill>
                  <a:srgbClr val="7030A0"/>
                </a:solidFill>
              </a:rPr>
              <a:t>      2.</a:t>
            </a:r>
            <a:r>
              <a:rPr lang="zh-TW" altLang="zh-TW" sz="3600" b="1" dirty="0">
                <a:solidFill>
                  <a:srgbClr val="7030A0"/>
                </a:solidFill>
              </a:rPr>
              <a:t>曾參加計畫議題相關送件</a:t>
            </a:r>
            <a:br>
              <a:rPr lang="zh-TW" altLang="zh-TW" sz="3600" b="1" dirty="0">
                <a:solidFill>
                  <a:srgbClr val="7030A0"/>
                </a:solidFill>
              </a:rPr>
            </a:br>
            <a:r>
              <a:rPr lang="en-US" altLang="zh-TW" sz="3600" b="1" dirty="0">
                <a:solidFill>
                  <a:srgbClr val="7030A0"/>
                </a:solidFill>
              </a:rPr>
              <a:t> </a:t>
            </a:r>
            <a:br>
              <a:rPr lang="zh-TW" altLang="zh-TW" sz="3600" b="1" dirty="0">
                <a:solidFill>
                  <a:srgbClr val="7030A0"/>
                </a:solidFill>
              </a:rPr>
            </a:br>
            <a:r>
              <a:rPr lang="zh-TW" altLang="zh-TW" sz="3600" b="1" dirty="0">
                <a:solidFill>
                  <a:srgbClr val="7030A0"/>
                </a:solidFill>
              </a:rPr>
              <a:t>二、曾參加計畫議題相關送件但未得獎列入加分。</a:t>
            </a:r>
            <a:br>
              <a:rPr lang="zh-TW" altLang="zh-TW" sz="3600" b="1" dirty="0">
                <a:solidFill>
                  <a:srgbClr val="7030A0"/>
                </a:solidFill>
              </a:rPr>
            </a:br>
            <a:br>
              <a:rPr kumimoji="1" lang="en-US" altLang="zh-TW" b="1" dirty="0">
                <a:solidFill>
                  <a:srgbClr val="7030A0"/>
                </a:solidFill>
              </a:rPr>
            </a:br>
            <a:endParaRPr kumimoji="1" lang="zh-TW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3137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45304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dirty="0"/>
              <a:t>其他議題執行成效</a:t>
            </a:r>
          </a:p>
        </p:txBody>
      </p:sp>
    </p:spTree>
    <p:extLst>
      <p:ext uri="{BB962C8B-B14F-4D97-AF65-F5344CB8AC3E}">
        <p14:creationId xmlns:p14="http://schemas.microsoft.com/office/powerpoint/2010/main" val="22407459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837127" y="257564"/>
            <a:ext cx="3008248" cy="6424687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kumimoji="1" lang="zh-TW" altLang="en-US" sz="2800" dirty="0">
                <a:solidFill>
                  <a:srgbClr val="0000FF"/>
                </a:solidFill>
              </a:rPr>
              <a:t>分子分母呈現例：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15.22%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(21/138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16.67</a:t>
            </a:r>
            <a:r>
              <a:rPr kumimoji="1" lang="zh-TW" altLang="en-US" sz="2800" dirty="0">
                <a:solidFill>
                  <a:srgbClr val="0000FF"/>
                </a:solidFill>
              </a:rPr>
              <a:t>％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zh-TW" altLang="en-US" sz="2800" dirty="0">
                <a:solidFill>
                  <a:srgbClr val="0000FF"/>
                </a:solidFill>
              </a:rPr>
              <a:t>（</a:t>
            </a:r>
            <a:r>
              <a:rPr kumimoji="1" lang="en-US" altLang="zh-TW" sz="2800" dirty="0">
                <a:solidFill>
                  <a:srgbClr val="0000FF"/>
                </a:solidFill>
              </a:rPr>
              <a:t>1/6</a:t>
            </a:r>
            <a:r>
              <a:rPr kumimoji="1" lang="zh-TW" altLang="en-US" sz="2800" dirty="0">
                <a:solidFill>
                  <a:srgbClr val="0000FF"/>
                </a:solidFill>
              </a:rPr>
              <a:t>班）</a:t>
            </a:r>
            <a:br>
              <a:rPr kumimoji="1" lang="zh-TW" altLang="en-US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6.67%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zh-TW" altLang="en-US" sz="2800" dirty="0">
                <a:solidFill>
                  <a:srgbClr val="0000FF"/>
                </a:solidFill>
              </a:rPr>
              <a:t>（</a:t>
            </a:r>
            <a:r>
              <a:rPr kumimoji="1" lang="en-US" altLang="zh-TW" sz="2800" dirty="0">
                <a:solidFill>
                  <a:srgbClr val="0000FF"/>
                </a:solidFill>
              </a:rPr>
              <a:t>1/15</a:t>
            </a:r>
            <a:r>
              <a:rPr kumimoji="1" lang="zh-TW" altLang="en-US" sz="2800" dirty="0">
                <a:solidFill>
                  <a:srgbClr val="0000FF"/>
                </a:solidFill>
              </a:rPr>
              <a:t>人）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endParaRPr kumimoji="1" lang="zh-TW" altLang="en-US" sz="2800" dirty="0">
              <a:solidFill>
                <a:srgbClr val="0000FF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69" y="0"/>
            <a:ext cx="4712179" cy="6858000"/>
          </a:xfrm>
          <a:prstGeom prst="rect">
            <a:avLst/>
          </a:prstGeom>
        </p:spPr>
      </p:pic>
      <p:cxnSp>
        <p:nvCxnSpPr>
          <p:cNvPr id="6" name="直線箭頭接點 5"/>
          <p:cNvCxnSpPr/>
          <p:nvPr/>
        </p:nvCxnSpPr>
        <p:spPr>
          <a:xfrm flipV="1">
            <a:off x="3795195" y="5049484"/>
            <a:ext cx="2903097" cy="900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線箭頭接點 7"/>
          <p:cNvCxnSpPr/>
          <p:nvPr/>
        </p:nvCxnSpPr>
        <p:spPr>
          <a:xfrm>
            <a:off x="3795195" y="3033639"/>
            <a:ext cx="2903097" cy="3830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箭頭接點 9"/>
          <p:cNvCxnSpPr/>
          <p:nvPr/>
        </p:nvCxnSpPr>
        <p:spPr>
          <a:xfrm>
            <a:off x="3645189" y="1763709"/>
            <a:ext cx="3053103" cy="4586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7695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837127" y="665201"/>
            <a:ext cx="3008248" cy="6017049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kumimoji="1" lang="zh-TW" altLang="en-US" sz="2800" dirty="0">
                <a:solidFill>
                  <a:srgbClr val="0000FF"/>
                </a:solidFill>
              </a:rPr>
              <a:t>分子分母呈現例：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 0</a:t>
            </a:r>
            <a:r>
              <a:rPr kumimoji="1" lang="zh-TW" altLang="en-US" sz="2800" dirty="0">
                <a:solidFill>
                  <a:srgbClr val="0000FF"/>
                </a:solidFill>
              </a:rPr>
              <a:t>％</a:t>
            </a:r>
            <a:r>
              <a:rPr kumimoji="1" lang="en-US" altLang="zh-TW" sz="2800" dirty="0">
                <a:solidFill>
                  <a:srgbClr val="0000FF"/>
                </a:solidFill>
              </a:rPr>
              <a:t>/0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50%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(1/2</a:t>
            </a:r>
            <a:r>
              <a:rPr kumimoji="1" lang="zh-TW" altLang="en-US" sz="2800" dirty="0">
                <a:solidFill>
                  <a:srgbClr val="0000FF"/>
                </a:solidFill>
              </a:rPr>
              <a:t>場次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(0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/1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endParaRPr kumimoji="1" lang="zh-TW" altLang="en-US" sz="2800" dirty="0">
              <a:solidFill>
                <a:srgbClr val="0000FF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27" y="93996"/>
            <a:ext cx="5664200" cy="6588254"/>
          </a:xfrm>
          <a:prstGeom prst="rect">
            <a:avLst/>
          </a:prstGeom>
        </p:spPr>
      </p:pic>
      <p:cxnSp>
        <p:nvCxnSpPr>
          <p:cNvPr id="8" name="直線箭頭接點 7"/>
          <p:cNvCxnSpPr/>
          <p:nvPr/>
        </p:nvCxnSpPr>
        <p:spPr>
          <a:xfrm>
            <a:off x="3840555" y="2040960"/>
            <a:ext cx="254021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箭頭接點 9"/>
          <p:cNvCxnSpPr/>
          <p:nvPr/>
        </p:nvCxnSpPr>
        <p:spPr>
          <a:xfrm>
            <a:off x="3992955" y="3145808"/>
            <a:ext cx="2540211" cy="2709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箭頭接點 14"/>
          <p:cNvCxnSpPr/>
          <p:nvPr/>
        </p:nvCxnSpPr>
        <p:spPr>
          <a:xfrm>
            <a:off x="3992955" y="4595937"/>
            <a:ext cx="2736775" cy="6815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7886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837127" y="665201"/>
            <a:ext cx="3008248" cy="6017049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kumimoji="1" lang="zh-TW" altLang="en-US" sz="2800" dirty="0">
                <a:solidFill>
                  <a:srgbClr val="0000FF"/>
                </a:solidFill>
              </a:rPr>
              <a:t>分子分母呈現例：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15.22%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(21/138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100%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(3/3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endParaRPr kumimoji="1" lang="zh-TW" altLang="en-US" sz="2800" dirty="0">
              <a:solidFill>
                <a:srgbClr val="0000FF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83" y="0"/>
            <a:ext cx="5077978" cy="6858000"/>
          </a:xfrm>
          <a:prstGeom prst="rect">
            <a:avLst/>
          </a:prstGeom>
        </p:spPr>
      </p:pic>
      <p:cxnSp>
        <p:nvCxnSpPr>
          <p:cNvPr id="9" name="直線箭頭接點 8"/>
          <p:cNvCxnSpPr/>
          <p:nvPr/>
        </p:nvCxnSpPr>
        <p:spPr>
          <a:xfrm flipV="1">
            <a:off x="3660308" y="4928538"/>
            <a:ext cx="2736775" cy="14129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7373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837127" y="665201"/>
            <a:ext cx="3008248" cy="6017049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kumimoji="1" lang="zh-TW" altLang="en-US" sz="2800" dirty="0">
                <a:solidFill>
                  <a:srgbClr val="0000FF"/>
                </a:solidFill>
              </a:rPr>
              <a:t>分子分母呈現例：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15.22%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(21/138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endParaRPr kumimoji="1" lang="zh-TW" altLang="en-US" sz="2800" dirty="0">
              <a:solidFill>
                <a:srgbClr val="0000FF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59" y="0"/>
            <a:ext cx="54615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362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6006460" y="174134"/>
            <a:ext cx="3008248" cy="2331998"/>
          </a:xfrm>
          <a:solidFill>
            <a:srgbClr val="FFFF00"/>
          </a:solidFill>
        </p:spPr>
        <p:txBody>
          <a:bodyPr>
            <a:noAutofit/>
          </a:bodyPr>
          <a:lstStyle/>
          <a:p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zh-TW" altLang="en-US" sz="2800" dirty="0">
                <a:solidFill>
                  <a:srgbClr val="0000FF"/>
                </a:solidFill>
              </a:rPr>
              <a:t>分子分母呈現例：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50%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(1/2</a:t>
            </a:r>
            <a:r>
              <a:rPr kumimoji="1" lang="zh-TW" altLang="en-US" sz="2800" dirty="0">
                <a:solidFill>
                  <a:srgbClr val="0000FF"/>
                </a:solidFill>
              </a:rPr>
              <a:t>場次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endParaRPr kumimoji="1" lang="zh-TW" altLang="en-US" sz="2800" dirty="0">
              <a:solidFill>
                <a:srgbClr val="0000FF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67" y="436033"/>
            <a:ext cx="5650860" cy="207009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68" y="2506132"/>
            <a:ext cx="5650860" cy="4351868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6006460" y="2680266"/>
            <a:ext cx="3008248" cy="4177733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zh-TW" altLang="en-US" sz="2800" dirty="0">
                <a:solidFill>
                  <a:srgbClr val="0000FF"/>
                </a:solidFill>
              </a:rPr>
              <a:t>分子分母呈現例：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44.92%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( 115/256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</a:p>
          <a:p>
            <a:r>
              <a:rPr kumimoji="1" lang="en-US" altLang="zh-TW" sz="2800" dirty="0">
                <a:solidFill>
                  <a:srgbClr val="0000FF"/>
                </a:solidFill>
              </a:rPr>
              <a:t>100%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(1/1</a:t>
            </a:r>
            <a:r>
              <a:rPr kumimoji="1" lang="zh-TW" altLang="en-US" sz="2800" dirty="0">
                <a:solidFill>
                  <a:srgbClr val="0000FF"/>
                </a:solidFill>
              </a:rPr>
              <a:t>場次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</a:p>
          <a:p>
            <a:endParaRPr kumimoji="1" lang="en-US" altLang="zh-TW" sz="2800" dirty="0">
              <a:solidFill>
                <a:srgbClr val="0000FF"/>
              </a:solidFill>
            </a:endParaRPr>
          </a:p>
          <a:p>
            <a:r>
              <a:rPr kumimoji="1" lang="en-US" altLang="zh-TW" sz="2800" dirty="0">
                <a:solidFill>
                  <a:srgbClr val="0000FF"/>
                </a:solidFill>
              </a:rPr>
              <a:t>1090731</a:t>
            </a:r>
          </a:p>
          <a:p>
            <a:r>
              <a:rPr kumimoji="1" lang="en-US" altLang="zh-TW" sz="2800" dirty="0">
                <a:solidFill>
                  <a:srgbClr val="0000FF"/>
                </a:solidFill>
              </a:rPr>
              <a:t>1120731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endParaRPr kumimoji="1" lang="zh-TW" altLang="en-US" sz="2800" dirty="0">
              <a:solidFill>
                <a:srgbClr val="0000FF"/>
              </a:solidFill>
            </a:endParaRPr>
          </a:p>
        </p:txBody>
      </p:sp>
      <p:cxnSp>
        <p:nvCxnSpPr>
          <p:cNvPr id="8" name="直線箭頭接點 7"/>
          <p:cNvCxnSpPr/>
          <p:nvPr/>
        </p:nvCxnSpPr>
        <p:spPr>
          <a:xfrm>
            <a:off x="3660308" y="6341482"/>
            <a:ext cx="323155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箭頭接點 10"/>
          <p:cNvCxnSpPr/>
          <p:nvPr/>
        </p:nvCxnSpPr>
        <p:spPr>
          <a:xfrm flipV="1">
            <a:off x="3914308" y="5283200"/>
            <a:ext cx="2736775" cy="7026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箭頭接點 12"/>
          <p:cNvCxnSpPr/>
          <p:nvPr/>
        </p:nvCxnSpPr>
        <p:spPr>
          <a:xfrm flipV="1">
            <a:off x="3914308" y="4428014"/>
            <a:ext cx="2605025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6001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>
          <a:xfrm>
            <a:off x="6006460" y="237068"/>
            <a:ext cx="3008248" cy="6620932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2800" dirty="0">
                <a:solidFill>
                  <a:srgbClr val="0000FF"/>
                </a:solidFill>
              </a:rPr>
              <a:t>分子分母呈現例：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50%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(1/2</a:t>
            </a:r>
            <a:r>
              <a:rPr kumimoji="1" lang="zh-TW" altLang="en-US" sz="2800" dirty="0">
                <a:solidFill>
                  <a:srgbClr val="0000FF"/>
                </a:solidFill>
              </a:rPr>
              <a:t>場次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endParaRPr kumimoji="1" lang="en-US" altLang="zh-TW" sz="2800" dirty="0">
              <a:solidFill>
                <a:srgbClr val="0000FF"/>
              </a:solidFill>
            </a:endParaRPr>
          </a:p>
          <a:p>
            <a:endParaRPr kumimoji="1" lang="en-US" altLang="zh-TW" sz="2800" dirty="0">
              <a:solidFill>
                <a:srgbClr val="0000FF"/>
              </a:solidFill>
            </a:endParaRPr>
          </a:p>
          <a:p>
            <a:r>
              <a:rPr kumimoji="1" lang="en-US" altLang="zh-TW" sz="2800" dirty="0">
                <a:solidFill>
                  <a:srgbClr val="0000FF"/>
                </a:solidFill>
              </a:rPr>
              <a:t>62.50%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( 160/256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</a:p>
          <a:p>
            <a:endParaRPr kumimoji="1" lang="en-US" altLang="zh-TW" sz="2800" dirty="0">
              <a:solidFill>
                <a:srgbClr val="0000FF"/>
              </a:solidFill>
            </a:endParaRPr>
          </a:p>
          <a:p>
            <a:endParaRPr kumimoji="1" lang="en-US" altLang="zh-TW" sz="2800" dirty="0">
              <a:solidFill>
                <a:srgbClr val="0000FF"/>
              </a:solidFill>
            </a:endParaRPr>
          </a:p>
          <a:p>
            <a:r>
              <a:rPr kumimoji="1" lang="en-US" altLang="zh-TW" sz="2800" dirty="0">
                <a:solidFill>
                  <a:srgbClr val="0000FF"/>
                </a:solidFill>
              </a:rPr>
              <a:t>12.50%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( 32/256</a:t>
            </a:r>
            <a:r>
              <a:rPr kumimoji="1" lang="zh-TW" altLang="en-US" sz="2800" dirty="0">
                <a:solidFill>
                  <a:srgbClr val="0000FF"/>
                </a:solidFill>
              </a:rPr>
              <a:t>人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34" y="0"/>
            <a:ext cx="5613400" cy="6527800"/>
          </a:xfrm>
          <a:prstGeom prst="rect">
            <a:avLst/>
          </a:prstGeom>
        </p:spPr>
      </p:pic>
      <p:cxnSp>
        <p:nvCxnSpPr>
          <p:cNvPr id="10" name="直線箭頭接點 9"/>
          <p:cNvCxnSpPr/>
          <p:nvPr/>
        </p:nvCxnSpPr>
        <p:spPr>
          <a:xfrm flipV="1">
            <a:off x="4046058" y="1854147"/>
            <a:ext cx="2605025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箭頭接點 11"/>
          <p:cNvCxnSpPr/>
          <p:nvPr/>
        </p:nvCxnSpPr>
        <p:spPr>
          <a:xfrm flipV="1">
            <a:off x="3914308" y="3979333"/>
            <a:ext cx="2401825" cy="5164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箭頭接點 14"/>
          <p:cNvCxnSpPr/>
          <p:nvPr/>
        </p:nvCxnSpPr>
        <p:spPr>
          <a:xfrm>
            <a:off x="3914308" y="5444015"/>
            <a:ext cx="27367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6632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>
          <a:xfrm>
            <a:off x="6006460" y="1016000"/>
            <a:ext cx="3008248" cy="5130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2800" dirty="0">
                <a:solidFill>
                  <a:srgbClr val="0000FF"/>
                </a:solidFill>
              </a:rPr>
              <a:t>分子分母呈現例：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50%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(1/2</a:t>
            </a:r>
            <a:r>
              <a:rPr kumimoji="1" lang="zh-TW" altLang="en-US" sz="2800" dirty="0">
                <a:solidFill>
                  <a:srgbClr val="0000FF"/>
                </a:solidFill>
              </a:rPr>
              <a:t>場次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endParaRPr kumimoji="1" lang="en-US" altLang="zh-TW" sz="2800" dirty="0">
              <a:solidFill>
                <a:srgbClr val="0000FF"/>
              </a:solidFill>
            </a:endParaRPr>
          </a:p>
          <a:p>
            <a:endParaRPr kumimoji="1" lang="en-US" altLang="zh-TW" sz="2800" dirty="0">
              <a:solidFill>
                <a:srgbClr val="0000FF"/>
              </a:solidFill>
            </a:endParaRPr>
          </a:p>
          <a:p>
            <a:endParaRPr kumimoji="1" lang="en-US" altLang="zh-TW" sz="2800" dirty="0">
              <a:solidFill>
                <a:srgbClr val="0000FF"/>
              </a:solidFill>
            </a:endParaRPr>
          </a:p>
          <a:p>
            <a:endParaRPr kumimoji="1" lang="en-US" altLang="zh-TW" sz="2800" dirty="0">
              <a:solidFill>
                <a:srgbClr val="0000FF"/>
              </a:solidFill>
            </a:endParaRPr>
          </a:p>
          <a:p>
            <a:r>
              <a:rPr kumimoji="1" lang="en-US" altLang="zh-TW" sz="2800" dirty="0">
                <a:solidFill>
                  <a:srgbClr val="0000FF"/>
                </a:solidFill>
              </a:rPr>
              <a:t>100%</a:t>
            </a:r>
            <a:br>
              <a:rPr kumimoji="1" lang="en-US" altLang="zh-TW" sz="2800" dirty="0">
                <a:solidFill>
                  <a:srgbClr val="0000FF"/>
                </a:solidFill>
              </a:rPr>
            </a:br>
            <a:r>
              <a:rPr kumimoji="1" lang="en-US" altLang="zh-TW" sz="2800" dirty="0">
                <a:solidFill>
                  <a:srgbClr val="0000FF"/>
                </a:solidFill>
              </a:rPr>
              <a:t>( 18/18</a:t>
            </a:r>
            <a:r>
              <a:rPr kumimoji="1" lang="zh-TW" altLang="en-US" sz="2800" dirty="0">
                <a:solidFill>
                  <a:srgbClr val="0000FF"/>
                </a:solidFill>
              </a:rPr>
              <a:t>次</a:t>
            </a:r>
            <a:r>
              <a:rPr kumimoji="1" lang="en-US" altLang="zh-TW" sz="2800" dirty="0">
                <a:solidFill>
                  <a:srgbClr val="0000FF"/>
                </a:solidFill>
              </a:rPr>
              <a:t>)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67" y="237068"/>
            <a:ext cx="5571067" cy="6333065"/>
          </a:xfrm>
          <a:prstGeom prst="rect">
            <a:avLst/>
          </a:prstGeom>
        </p:spPr>
      </p:pic>
      <p:cxnSp>
        <p:nvCxnSpPr>
          <p:cNvPr id="8" name="直線箭頭接點 7"/>
          <p:cNvCxnSpPr/>
          <p:nvPr/>
        </p:nvCxnSpPr>
        <p:spPr>
          <a:xfrm flipV="1">
            <a:off x="4046058" y="2658533"/>
            <a:ext cx="2605025" cy="13122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箭頭接點 10"/>
          <p:cNvCxnSpPr/>
          <p:nvPr/>
        </p:nvCxnSpPr>
        <p:spPr>
          <a:xfrm>
            <a:off x="3914308" y="5444015"/>
            <a:ext cx="27367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3528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9413" y="718350"/>
            <a:ext cx="8608381" cy="4900175"/>
          </a:xfrm>
        </p:spPr>
        <p:txBody>
          <a:bodyPr>
            <a:normAutofit/>
          </a:bodyPr>
          <a:lstStyle/>
          <a:p>
            <a:pPr algn="l"/>
            <a:r>
              <a:rPr kumimoji="1" lang="zh-TW" altLang="en-US" dirty="0"/>
              <a:t>＊</a:t>
            </a:r>
            <a:r>
              <a:rPr kumimoji="1" lang="en-US" altLang="zh-TW" dirty="0"/>
              <a:t>110</a:t>
            </a:r>
            <a:r>
              <a:rPr kumimoji="1" lang="zh-TW" altLang="en-US" dirty="0"/>
              <a:t>主議題及次主議題執行省思</a:t>
            </a:r>
            <a:br>
              <a:rPr kumimoji="1" lang="en-US" altLang="zh-TW" dirty="0"/>
            </a:br>
            <a:r>
              <a:rPr kumimoji="1" lang="en-US" altLang="zh-TW" dirty="0"/>
              <a:t>    </a:t>
            </a:r>
            <a:r>
              <a:rPr kumimoji="1" lang="zh-TW" altLang="en-US" dirty="0"/>
              <a:t>與困難敘述</a:t>
            </a:r>
            <a:br>
              <a:rPr kumimoji="1" lang="en-US" altLang="zh-TW" dirty="0"/>
            </a:br>
            <a:br>
              <a:rPr kumimoji="1" lang="en-US" altLang="zh-TW" dirty="0"/>
            </a:br>
            <a:r>
              <a:rPr kumimoji="1" lang="zh-TW" altLang="en-US" dirty="0"/>
              <a:t>＊</a:t>
            </a:r>
            <a:r>
              <a:rPr kumimoji="1" lang="en-US" altLang="zh-TW" b="1" dirty="0">
                <a:solidFill>
                  <a:srgbClr val="0000FF"/>
                </a:solidFill>
              </a:rPr>
              <a:t>111</a:t>
            </a:r>
            <a:r>
              <a:rPr kumimoji="1" lang="zh-TW" altLang="en-US" b="1" dirty="0">
                <a:solidFill>
                  <a:srgbClr val="0000FF"/>
                </a:solidFill>
              </a:rPr>
              <a:t>學年度擬執行之主議題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r>
              <a:rPr kumimoji="1" lang="en-US" altLang="zh-TW" b="1" dirty="0">
                <a:solidFill>
                  <a:srgbClr val="0000FF"/>
                </a:solidFill>
              </a:rPr>
              <a:t>     </a:t>
            </a:r>
            <a:r>
              <a:rPr kumimoji="1" lang="zh-TW" altLang="en-US" b="1" dirty="0">
                <a:solidFill>
                  <a:srgbClr val="0000FF"/>
                </a:solidFill>
              </a:rPr>
              <a:t>與自選議題</a:t>
            </a:r>
            <a:br>
              <a:rPr kumimoji="1" lang="en-US" altLang="zh-TW" b="1" dirty="0">
                <a:solidFill>
                  <a:srgbClr val="0000FF"/>
                </a:solidFill>
              </a:rPr>
            </a:b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74384" y="198960"/>
            <a:ext cx="58318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>
                <a:solidFill>
                  <a:srgbClr val="0000FF"/>
                </a:solidFill>
              </a:rPr>
              <a:t>執行困難與省思</a:t>
            </a:r>
            <a:endParaRPr lang="zh-TW" altLang="en-US" sz="4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8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05522"/>
            <a:ext cx="7772400" cy="4900175"/>
          </a:xfrm>
        </p:spPr>
        <p:txBody>
          <a:bodyPr>
            <a:normAutofit/>
          </a:bodyPr>
          <a:lstStyle/>
          <a:p>
            <a:r>
              <a:rPr kumimoji="1" lang="zh-TW" altLang="en-US" dirty="0"/>
              <a:t>是否曾參加校群輔導</a:t>
            </a:r>
            <a:br>
              <a:rPr kumimoji="1" lang="en-US" altLang="zh-TW" b="1" dirty="0"/>
            </a:br>
            <a:br>
              <a:rPr kumimoji="1" lang="en-US" altLang="zh-TW" b="1" dirty="0">
                <a:solidFill>
                  <a:srgbClr val="7030A0"/>
                </a:solidFill>
              </a:rPr>
            </a:br>
            <a:r>
              <a:rPr kumimoji="1" lang="zh-TW" altLang="en-US" b="1" dirty="0">
                <a:solidFill>
                  <a:srgbClr val="7030A0"/>
                </a:solidFill>
                <a:highlight>
                  <a:srgbClr val="FFFF00"/>
                </a:highlight>
              </a:rPr>
              <a:t>請寫出議題、輔導學年度</a:t>
            </a:r>
            <a:br>
              <a:rPr kumimoji="1" lang="en-US" altLang="zh-TW" b="1" dirty="0">
                <a:solidFill>
                  <a:srgbClr val="7030A0"/>
                </a:solidFill>
                <a:highlight>
                  <a:srgbClr val="FFFF00"/>
                </a:highlight>
              </a:rPr>
            </a:br>
            <a:r>
              <a:rPr kumimoji="1" lang="zh-TW" altLang="en-US" b="1" dirty="0">
                <a:solidFill>
                  <a:srgbClr val="7030A0"/>
                </a:solidFill>
                <a:highlight>
                  <a:srgbClr val="FFFF00"/>
                </a:highlight>
              </a:rPr>
              <a:t>若未曾參加校群輔導</a:t>
            </a:r>
            <a:br>
              <a:rPr kumimoji="1" lang="en-US" altLang="zh-TW" b="1" dirty="0">
                <a:solidFill>
                  <a:srgbClr val="7030A0"/>
                </a:solidFill>
                <a:highlight>
                  <a:srgbClr val="FFFF00"/>
                </a:highlight>
              </a:rPr>
            </a:br>
            <a:r>
              <a:rPr kumimoji="1" lang="zh-TW" altLang="en-US" b="1" dirty="0">
                <a:solidFill>
                  <a:srgbClr val="7030A0"/>
                </a:solidFill>
                <a:highlight>
                  <a:srgbClr val="FFFF00"/>
                </a:highlight>
              </a:rPr>
              <a:t>～於背景分析中寫無</a:t>
            </a:r>
            <a:endParaRPr kumimoji="1" lang="zh-TW" altLang="en-US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8057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18350"/>
            <a:ext cx="8305800" cy="4900175"/>
          </a:xfrm>
        </p:spPr>
        <p:txBody>
          <a:bodyPr>
            <a:normAutofit fontScale="90000"/>
          </a:bodyPr>
          <a:lstStyle/>
          <a:p>
            <a:pPr algn="l"/>
            <a:r>
              <a:rPr kumimoji="1" lang="zh-TW" altLang="en-US" b="1" dirty="0">
                <a:solidFill>
                  <a:srgbClr val="0000FF"/>
                </a:solidFill>
              </a:rPr>
              <a:t>歷年健康檢查數據</a:t>
            </a:r>
            <a:r>
              <a:rPr kumimoji="1" lang="zh-TW" altLang="en-US" dirty="0">
                <a:solidFill>
                  <a:srgbClr val="FF0000"/>
                </a:solidFill>
              </a:rPr>
              <a:t>～與上傳要一致</a:t>
            </a:r>
            <a:br>
              <a:rPr kumimoji="1" lang="en-US" altLang="zh-TW" dirty="0"/>
            </a:br>
            <a:br>
              <a:rPr kumimoji="1" lang="en-US" altLang="zh-TW" dirty="0"/>
            </a:br>
            <a:r>
              <a:rPr kumimoji="1" lang="zh-TW" altLang="en-US" dirty="0"/>
              <a:t>一、視力統計</a:t>
            </a:r>
            <a:br>
              <a:rPr kumimoji="1" lang="en-US" altLang="zh-TW" dirty="0"/>
            </a:br>
            <a:r>
              <a:rPr kumimoji="1" lang="zh-TW" altLang="en-US" dirty="0"/>
              <a:t>＊上下學期都要呈現</a:t>
            </a:r>
            <a:br>
              <a:rPr kumimoji="1" lang="en-US" altLang="zh-TW" dirty="0"/>
            </a:br>
            <a:r>
              <a:rPr kumimoji="1" lang="zh-TW" altLang="en-US" dirty="0"/>
              <a:t>＊視力包括惡化％計算</a:t>
            </a:r>
            <a:br>
              <a:rPr kumimoji="1" lang="en-US" altLang="zh-TW" dirty="0"/>
            </a:br>
            <a:r>
              <a:rPr kumimoji="1" lang="zh-TW" altLang="en-US" dirty="0"/>
              <a:t>＊國小呈現六年、國高中三年</a:t>
            </a:r>
            <a:br>
              <a:rPr kumimoji="1" lang="en-US" altLang="zh-TW" dirty="0"/>
            </a:br>
            <a:r>
              <a:rPr kumimoji="1" lang="zh-TW" altLang="en-US" dirty="0"/>
              <a:t>＊要同母群評比</a:t>
            </a:r>
            <a:br>
              <a:rPr kumimoji="1" lang="en-US" altLang="zh-TW" dirty="0"/>
            </a:br>
            <a:r>
              <a:rPr kumimoji="1" lang="zh-TW" altLang="en-US" dirty="0"/>
              <a:t>＊呈現參考如下張ＰＰＴ、務必要有</a:t>
            </a:r>
            <a:r>
              <a:rPr kumimoji="1" lang="en-US" altLang="zh-TW" dirty="0"/>
              <a:t>110</a:t>
            </a:r>
            <a:r>
              <a:rPr kumimoji="1" lang="zh-TW" altLang="en-US" dirty="0"/>
              <a:t>數據</a:t>
            </a:r>
            <a:br>
              <a:rPr kumimoji="1" lang="en-US" altLang="zh-TW" dirty="0"/>
            </a:br>
            <a:r>
              <a:rPr kumimoji="1" lang="zh-TW" altLang="en-US" dirty="0"/>
              <a:t>＊</a:t>
            </a:r>
            <a:r>
              <a:rPr kumimoji="1" lang="zh-TW" altLang="en-US" dirty="0">
                <a:solidFill>
                  <a:srgbClr val="FF0000"/>
                </a:solidFill>
              </a:rPr>
              <a:t>要含屏東縣、全國數據</a:t>
            </a:r>
          </a:p>
        </p:txBody>
      </p:sp>
    </p:spTree>
    <p:extLst>
      <p:ext uri="{BB962C8B-B14F-4D97-AF65-F5344CB8AC3E}">
        <p14:creationId xmlns:p14="http://schemas.microsoft.com/office/powerpoint/2010/main" val="4263243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987106"/>
              </p:ext>
            </p:extLst>
          </p:nvPr>
        </p:nvGraphicFramePr>
        <p:xfrm>
          <a:off x="320158" y="395005"/>
          <a:ext cx="8617751" cy="6846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文件" r:id="rId3" imgW="6261100" imgH="2590800" progId="Word.Document.12">
                  <p:embed/>
                </p:oleObj>
              </mc:Choice>
              <mc:Fallback>
                <p:oleObj name="文件" r:id="rId3" imgW="6261100" imgH="2590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0158" y="395005"/>
                        <a:ext cx="8617751" cy="6846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3095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88052" y="718350"/>
            <a:ext cx="8767048" cy="4900175"/>
          </a:xfrm>
        </p:spPr>
        <p:txBody>
          <a:bodyPr>
            <a:normAutofit fontScale="90000"/>
          </a:bodyPr>
          <a:lstStyle/>
          <a:p>
            <a:pPr algn="l"/>
            <a:r>
              <a:rPr kumimoji="1" lang="zh-TW" altLang="en-US" b="1" dirty="0">
                <a:solidFill>
                  <a:srgbClr val="0000FF"/>
                </a:solidFill>
              </a:rPr>
              <a:t>歷年健康檢查數據</a:t>
            </a:r>
            <a:r>
              <a:rPr kumimoji="1" lang="zh-TW" altLang="en-US" dirty="0">
                <a:solidFill>
                  <a:srgbClr val="FF0000"/>
                </a:solidFill>
              </a:rPr>
              <a:t>～與上傳要一致</a:t>
            </a:r>
            <a:br>
              <a:rPr kumimoji="1" lang="en-US" altLang="zh-TW" dirty="0"/>
            </a:br>
            <a:br>
              <a:rPr kumimoji="1" lang="en-US" altLang="zh-TW" dirty="0"/>
            </a:br>
            <a:r>
              <a:rPr kumimoji="1" lang="zh-TW" altLang="en-US" dirty="0"/>
              <a:t>二、口腔統計</a:t>
            </a:r>
            <a:br>
              <a:rPr kumimoji="1" lang="en-US" altLang="zh-TW" dirty="0"/>
            </a:br>
            <a:br>
              <a:rPr kumimoji="1" lang="en-US" altLang="zh-TW" dirty="0"/>
            </a:br>
            <a:r>
              <a:rPr kumimoji="1" lang="zh-TW" altLang="en-US" dirty="0"/>
              <a:t>＊包括增減％</a:t>
            </a:r>
            <a:br>
              <a:rPr kumimoji="1" lang="en-US" altLang="zh-TW" dirty="0"/>
            </a:br>
            <a:r>
              <a:rPr kumimoji="1" lang="zh-TW" altLang="en-US" dirty="0"/>
              <a:t>＊國小呈現六年、國高中三年</a:t>
            </a:r>
            <a:br>
              <a:rPr kumimoji="1" lang="en-US" altLang="zh-TW" dirty="0"/>
            </a:br>
            <a:r>
              <a:rPr kumimoji="1" lang="zh-TW" altLang="en-US" dirty="0"/>
              <a:t>＊要同母群評比</a:t>
            </a:r>
            <a:br>
              <a:rPr kumimoji="1" lang="en-US" altLang="zh-TW" dirty="0"/>
            </a:br>
            <a:r>
              <a:rPr kumimoji="1" lang="zh-TW" altLang="en-US" dirty="0"/>
              <a:t>＊呈現參考如下張ＰＰＴ、務必要有</a:t>
            </a:r>
            <a:br>
              <a:rPr kumimoji="1" lang="en-US" altLang="zh-TW" dirty="0"/>
            </a:br>
            <a:r>
              <a:rPr kumimoji="1" lang="en-US" altLang="zh-TW" dirty="0"/>
              <a:t>    110</a:t>
            </a:r>
            <a:r>
              <a:rPr kumimoji="1" lang="zh-TW" altLang="en-US" dirty="0"/>
              <a:t>數據～</a:t>
            </a:r>
            <a:r>
              <a:rPr kumimoji="1" lang="zh-TW" altLang="en-US" dirty="0">
                <a:solidFill>
                  <a:srgbClr val="FF0000"/>
                </a:solidFill>
              </a:rPr>
              <a:t>要含屏東縣、全國數據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9246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2834865"/>
              </p:ext>
            </p:extLst>
          </p:nvPr>
        </p:nvGraphicFramePr>
        <p:xfrm>
          <a:off x="110864" y="1619249"/>
          <a:ext cx="8840352" cy="4231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" name="文件" r:id="rId3" imgW="6261100" imgH="1206500" progId="Word.Document.12">
                  <p:embed/>
                </p:oleObj>
              </mc:Choice>
              <mc:Fallback>
                <p:oleObj name="文件" r:id="rId3" imgW="6261100" imgH="1206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864" y="1619249"/>
                        <a:ext cx="8840352" cy="4231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3095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1920</Words>
  <Application>Microsoft Macintosh PowerPoint</Application>
  <PresentationFormat>如螢幕大小 (4:3)</PresentationFormat>
  <Paragraphs>127</Paragraphs>
  <Slides>48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48</vt:i4>
      </vt:variant>
    </vt:vector>
  </HeadingPairs>
  <TitlesOfParts>
    <vt:vector size="54" baseType="lpstr">
      <vt:lpstr>標楷體</vt:lpstr>
      <vt:lpstr>Arial</vt:lpstr>
      <vt:lpstr>Calibri</vt:lpstr>
      <vt:lpstr>Cambria</vt:lpstr>
      <vt:lpstr>Office 佈景主題</vt:lpstr>
      <vt:lpstr>文件</vt:lpstr>
      <vt:lpstr>屏東縣ＯＯ國高中小 110學年度期末成果報告</vt:lpstr>
      <vt:lpstr>學校地理位置 </vt:lpstr>
      <vt:lpstr>學校背景分析  班級數： 學生人數： 教職員人數：  含幼兒園、弱勢％、社經背景</vt:lpstr>
      <vt:lpstr>          歷年健康促進得獎事蹟  一、近四年以健康促進議題相關得獎為主        1.與計畫議題相關得獎事蹟       2.曾參加計畫議題相關送件   二、曾參加計畫議題相關送件但未得獎列入加分。  </vt:lpstr>
      <vt:lpstr>是否曾參加校群輔導  請寫出議題、輔導學年度 若未曾參加校群輔導 ～於背景分析中寫無</vt:lpstr>
      <vt:lpstr>歷年健康檢查數據～與上傳要一致  一、視力統計 ＊上下學期都要呈現 ＊視力包括惡化％計算 ＊國小呈現六年、國高中三年 ＊要同母群評比 ＊呈現參考如下張ＰＰＴ、務必要有110數據 ＊要含屏東縣、全國數據</vt:lpstr>
      <vt:lpstr>PowerPoint 簡報</vt:lpstr>
      <vt:lpstr>歷年健康檢查數據～與上傳要一致  二、口腔統計  ＊包括增減％ ＊國小呈現六年、國高中三年 ＊要同母群評比 ＊呈現參考如下張ＰＰＴ、務必要有     110數據～要含屏東縣、全國數據</vt:lpstr>
      <vt:lpstr>PowerPoint 簡報</vt:lpstr>
      <vt:lpstr>歷年健康檢查數據～與上傳要一致 三、體位數據 ＊上下學期都要呈現 ＊國小呈現六年、國高中三年 ＊要同母群評比 ＊呈現參考如下張ＰＰＴ、務必要有     110數據～要含屏東縣、全國數據</vt:lpstr>
      <vt:lpstr>PowerPoint 簡報</vt:lpstr>
      <vt:lpstr>PowerPoint 簡報</vt:lpstr>
      <vt:lpstr>PowerPoint 簡報</vt:lpstr>
      <vt:lpstr>PowerPoint 簡報</vt:lpstr>
      <vt:lpstr>PowerPoint 簡報</vt:lpstr>
      <vt:lpstr>110健康檢查數據 ～與上傳及上面各項列表要一致  與區、屏東縣、全國評比  最新數據如下一張PPT  請填上貴校110數據並評比   </vt:lpstr>
      <vt:lpstr>PowerPoint 簡報</vt:lpstr>
      <vt:lpstr>PowerPoint 簡報</vt:lpstr>
      <vt:lpstr>PowerPoint 簡報</vt:lpstr>
      <vt:lpstr>ＳＷＯＴ分析  主議題與次主議題要分開填寫 ～簡單扼要呈現 ～不可計畫中文字直接複製貼上、字太多、分數不佳</vt:lpstr>
      <vt:lpstr>學校衛生委員會運作成果  需呈現上下學期成果 ＊會議照片、會議日期 ＊會議簽到冊 ＊會議提案、討論與決議記錄 ＊一學期至少一次成果 ＊若寫出健康促進委員會～會扣分、請注意</vt:lpstr>
      <vt:lpstr>PowerPoint 簡報</vt:lpstr>
      <vt:lpstr>前後測成效分析 ＊線上問卷數據 ＊若學生太少、請至少選四個班級學生為母群體 ＊主議題成效：採教育處簡表前後測統計      ~如附件 ＊知識、態度行為與自我效能前後測統計</vt:lpstr>
      <vt:lpstr>下面順序以口腔為主議題 體位為自選議題舉例</vt:lpstr>
      <vt:lpstr>分子分母呈現例：  55.26% (21/38人)  14.81％ （16/108顆）  0% （0場/1場）  </vt:lpstr>
      <vt:lpstr>主議題前後測執行成效 呈現時需注意： ＊依據前測訂定預期目標 ＊要有研究對象之分子分母 ＊成效當年度完成：110  10前      完成前測、11105完成後測 ＊預期目標應優於前測值 ＊人數&lt;50人之預期目標以改善一位學生     為目標、不是1%</vt:lpstr>
      <vt:lpstr>110主議題六大範疇成果  ＊需含幼兒園成果  ＊需含正向心理健康促進成果 </vt:lpstr>
      <vt:lpstr>主議題六大範疇成果  ＊健康教學要有：教案、教學過程、學後省思、產出健康素養成果  ＊健康服務要有：缺點名冊、矯治追蹤成果、個案管理成果、管理總表、家長輔導  ＊要注意隱私  </vt:lpstr>
      <vt:lpstr>主議題健康教學範疇成果</vt:lpstr>
      <vt:lpstr>口腔主議題健康服務範疇成果</vt:lpstr>
      <vt:lpstr>PowerPoint 簡報</vt:lpstr>
      <vt:lpstr>自選議題前後測執行成效 呈現時需注意： ＊依據前測訂定預期目標 ＊要有研究對象之分子分母 ＊成效當年度完成：110  10前      完成前測、11105完成後測 ＊預期目標應優於前測值 ＊人數人數&lt;50人之預期目標以改善一位學生為目標、不是1%</vt:lpstr>
      <vt:lpstr>分子分母呈現例：  15.22% (21/138人)   58.67％   6.67% （1/15人）  </vt:lpstr>
      <vt:lpstr>自選議題六大範疇成果 ＊依照110健康促進計畫策略呈現成果      一個策略、一份成果、圖文並茂呈      現、圖大、字輔助說明 ＊呈現順序： 1健康政策    2物質環境 3社會環境    4健康教學與活動 5社區關係    6健康服務  順序不要亂跳、範疇要放對 </vt:lpstr>
      <vt:lpstr>110自選議題六大範疇成果  ＊需含幼兒園成果</vt:lpstr>
      <vt:lpstr>PowerPoint 簡報</vt:lpstr>
      <vt:lpstr>自選議題健康教學範疇成果</vt:lpstr>
      <vt:lpstr>體位自選議題健康服務範疇成果</vt:lpstr>
      <vt:lpstr>視力自選議題健康服務範疇成果</vt:lpstr>
      <vt:lpstr>其他議題執行成效</vt:lpstr>
      <vt:lpstr>分子分母呈現例：  15.22% (21/138人)  16.67％ （1/6班）  6.67% （1/15人）  </vt:lpstr>
      <vt:lpstr>分子分母呈現例：   0％/0人   50% (1/2場次)   0% (0人/1人)  </vt:lpstr>
      <vt:lpstr>分子分母呈現例：  15.22% (21/138人)    100% (3/3人)  </vt:lpstr>
      <vt:lpstr>分子分母呈現例：  15.22% (21/138人)    </vt:lpstr>
      <vt:lpstr>  分子分母呈現例：  50% (1/2場次)  </vt:lpstr>
      <vt:lpstr>PowerPoint 簡報</vt:lpstr>
      <vt:lpstr>PowerPoint 簡報</vt:lpstr>
      <vt:lpstr>＊110主議題及次主議題執行省思     與困難敘述  ＊111學年度擬執行之主議題      與自選議題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新北市ＯＯ國高中小 110學年度ＯＯ議題 第一次工作坊成果簡報</dc:title>
  <dc:creator>ailing ailing</dc:creator>
  <cp:lastModifiedBy>Hsu Ailing</cp:lastModifiedBy>
  <cp:revision>75</cp:revision>
  <dcterms:created xsi:type="dcterms:W3CDTF">2021-06-02T04:26:26Z</dcterms:created>
  <dcterms:modified xsi:type="dcterms:W3CDTF">2021-11-07T06:32:45Z</dcterms:modified>
</cp:coreProperties>
</file>